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heme/themeOverride3.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heme/themeOverride4.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heme/themeOverride5.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ppt/theme/themeOverride6.xml" ContentType="application/vnd.openxmlformats-officedocument.themeOverride+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theme/themeOverride7.xml" ContentType="application/vnd.openxmlformats-officedocument.themeOverride+xml"/>
  <Override PartName="/ppt/tags/tag34.xml" ContentType="application/vnd.openxmlformats-officedocument.presentationml.tags+xml"/>
  <Override PartName="/ppt/tags/tag35.xml" ContentType="application/vnd.openxmlformats-officedocument.presentationml.tags+xml"/>
  <Override PartName="/ppt/notesSlides/notesSlide17.xml" ContentType="application/vnd.openxmlformats-officedocument.presentationml.notesSlide+xml"/>
  <Override PartName="/ppt/theme/themeOverride8.xml" ContentType="application/vnd.openxmlformats-officedocument.themeOverride+xml"/>
  <Override PartName="/ppt/tags/tag36.xml" ContentType="application/vnd.openxmlformats-officedocument.presentationml.tags+xml"/>
  <Override PartName="/ppt/tags/tag37.xml" ContentType="application/vnd.openxmlformats-officedocument.presentationml.tags+xml"/>
  <Override PartName="/ppt/notesSlides/notesSlide18.xml" ContentType="application/vnd.openxmlformats-officedocument.presentationml.notesSlide+xml"/>
  <Override PartName="/ppt/theme/themeOverride9.xml" ContentType="application/vnd.openxmlformats-officedocument.themeOverride+xml"/>
  <Override PartName="/ppt/tags/tag38.xml" ContentType="application/vnd.openxmlformats-officedocument.presentationml.tags+xml"/>
  <Override PartName="/ppt/tags/tag39.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 id="2147483660" r:id="rId2"/>
  </p:sldMasterIdLst>
  <p:notesMasterIdLst>
    <p:notesMasterId r:id="rId22"/>
  </p:notesMasterIdLst>
  <p:handoutMasterIdLst>
    <p:handoutMasterId r:id="rId23"/>
  </p:handoutMasterIdLst>
  <p:sldIdLst>
    <p:sldId id="2007578768" r:id="rId3"/>
    <p:sldId id="343" r:id="rId4"/>
    <p:sldId id="339" r:id="rId5"/>
    <p:sldId id="366" r:id="rId6"/>
    <p:sldId id="794" r:id="rId7"/>
    <p:sldId id="804" r:id="rId8"/>
    <p:sldId id="799" r:id="rId9"/>
    <p:sldId id="2007578746" r:id="rId10"/>
    <p:sldId id="801" r:id="rId11"/>
    <p:sldId id="762" r:id="rId12"/>
    <p:sldId id="2007578772" r:id="rId13"/>
    <p:sldId id="2007578773" r:id="rId14"/>
    <p:sldId id="785" r:id="rId15"/>
    <p:sldId id="780" r:id="rId16"/>
    <p:sldId id="734" r:id="rId17"/>
    <p:sldId id="2007578774" r:id="rId18"/>
    <p:sldId id="757" r:id="rId19"/>
    <p:sldId id="2007578770" r:id="rId20"/>
    <p:sldId id="2007578771" r:id="rId21"/>
  </p:sldIdLst>
  <p:sldSz cx="12195175" cy="6858000"/>
  <p:notesSz cx="7104063" cy="10234613"/>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4" userDrawn="1">
          <p15:clr>
            <a:srgbClr val="A4A3A4"/>
          </p15:clr>
        </p15:guide>
        <p15:guide id="2" pos="7379" userDrawn="1">
          <p15:clr>
            <a:srgbClr val="A4A3A4"/>
          </p15:clr>
        </p15:guide>
        <p15:guide id="3" orient="horz" pos="560" userDrawn="1">
          <p15:clr>
            <a:srgbClr val="A4A3A4"/>
          </p15:clr>
        </p15:guide>
        <p15:guide id="4" orient="horz" pos="618" userDrawn="1">
          <p15:clr>
            <a:srgbClr val="A4A3A4"/>
          </p15:clr>
        </p15:guide>
        <p15:guide id="5" orient="horz" pos="4065" userDrawn="1">
          <p15:clr>
            <a:srgbClr val="A4A3A4"/>
          </p15:clr>
        </p15:guide>
        <p15:guide id="6"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EB0"/>
    <a:srgbClr val="A6A6A6"/>
    <a:srgbClr val="FFFFFF"/>
    <a:srgbClr val="3CCCC7"/>
    <a:srgbClr val="1C2747"/>
    <a:srgbClr val="0E1A40"/>
    <a:srgbClr val="FF6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73" autoAdjust="0"/>
    <p:restoredTop sz="82990" autoAdjust="0"/>
  </p:normalViewPr>
  <p:slideViewPr>
    <p:cSldViewPr showGuides="1">
      <p:cViewPr varScale="1">
        <p:scale>
          <a:sx n="81" d="100"/>
          <a:sy n="81" d="100"/>
        </p:scale>
        <p:origin x="184" y="416"/>
      </p:cViewPr>
      <p:guideLst>
        <p:guide pos="304"/>
        <p:guide pos="7379"/>
        <p:guide orient="horz" pos="560"/>
        <p:guide orient="horz" pos="618"/>
        <p:guide orient="horz" pos="4065"/>
        <p:guide orient="horz" pos="3974"/>
      </p:guideLst>
    </p:cSldViewPr>
  </p:slideViewPr>
  <p:notesTextViewPr>
    <p:cViewPr>
      <p:scale>
        <a:sx n="3" d="2"/>
        <a:sy n="3" d="2"/>
      </p:scale>
      <p:origin x="0" y="0"/>
    </p:cViewPr>
  </p:notesTextViewPr>
  <p:sorterViewPr>
    <p:cViewPr>
      <p:scale>
        <a:sx n="81" d="100"/>
        <a:sy n="81" d="100"/>
      </p:scale>
      <p:origin x="0" y="-10614"/>
    </p:cViewPr>
  </p:sorter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7A7C6B9-C4AF-4B13-908F-351F5078DB6D}"/>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3FBD76E-0DD5-44A6-924C-A11BE0267092}"/>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6B3EEF8B-0FBB-4FFF-8E4E-C00962B14D49}" type="datetime1">
              <a:rPr lang="zh-CN" altLang="en-US" smtClean="0"/>
              <a:t>2022/8/22</a:t>
            </a:fld>
            <a:endParaRPr lang="zh-CN" altLang="en-US"/>
          </a:p>
        </p:txBody>
      </p:sp>
      <p:sp>
        <p:nvSpPr>
          <p:cNvPr id="4" name="页脚占位符 3">
            <a:extLst>
              <a:ext uri="{FF2B5EF4-FFF2-40B4-BE49-F238E27FC236}">
                <a16:creationId xmlns:a16="http://schemas.microsoft.com/office/drawing/2014/main" id="{3C6A21A8-6FBE-45C1-BC7B-AD8C4638A13A}"/>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48CAB98-E439-4D40-B171-DE58B8F049A7}"/>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EA183ABF-0873-4DE6-91E2-410C1BD2F760}" type="slidenum">
              <a:rPr lang="zh-CN" altLang="en-US" smtClean="0"/>
              <a:t>‹#›</a:t>
            </a:fld>
            <a:endParaRPr lang="zh-CN" altLang="en-US"/>
          </a:p>
        </p:txBody>
      </p:sp>
    </p:spTree>
    <p:extLst>
      <p:ext uri="{BB962C8B-B14F-4D97-AF65-F5344CB8AC3E}">
        <p14:creationId xmlns:p14="http://schemas.microsoft.com/office/powerpoint/2010/main" val="1604250567"/>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52C7850C-E285-4132-972D-EDFACE55A76E}" type="datetime1">
              <a:rPr lang="zh-CN" altLang="en-US" smtClean="0"/>
              <a:t>2022/8/22</a:t>
            </a:fld>
            <a:endParaRPr lang="zh-CN" altLang="en-US"/>
          </a:p>
        </p:txBody>
      </p:sp>
      <p:sp>
        <p:nvSpPr>
          <p:cNvPr id="4" name="幻灯片图像占位符 3"/>
          <p:cNvSpPr>
            <a:spLocks noGrp="1" noRot="1" noChangeAspect="1"/>
          </p:cNvSpPr>
          <p:nvPr>
            <p:ph type="sldImg" idx="2"/>
          </p:nvPr>
        </p:nvSpPr>
        <p:spPr>
          <a:xfrm>
            <a:off x="141288" y="768350"/>
            <a:ext cx="6821487" cy="3836988"/>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A6F837B1-3942-4B36-A9A2-6AF914CEB0AE}"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突出必要性和需求</a:t>
            </a:r>
            <a:endParaRPr lang="en-US" altLang="zh-CN" dirty="0"/>
          </a:p>
          <a:p>
            <a:endParaRPr lang="en-US" altLang="zh-CN" dirty="0"/>
          </a:p>
          <a:p>
            <a:r>
              <a:rPr lang="en-US" altLang="zh-CN" dirty="0"/>
              <a:t>1</a:t>
            </a:r>
            <a:r>
              <a:rPr lang="zh-CN" altLang="en-US" dirty="0"/>
              <a:t>、把迫切性和大环境下可能的卡脖子问题体现出来，如：马六甲困境、中海油</a:t>
            </a:r>
            <a:r>
              <a:rPr lang="en-US" altLang="zh-CN" dirty="0"/>
              <a:t>2021</a:t>
            </a:r>
            <a:r>
              <a:rPr lang="zh-CN" altLang="en-US" dirty="0"/>
              <a:t>年被列入美国实体清单</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、石油是有极高金融属性的大宗商品：</a:t>
            </a:r>
            <a:r>
              <a:rPr lang="en-US" altLang="zh-CN" dirty="0"/>
              <a:t>2018</a:t>
            </a:r>
            <a:r>
              <a:rPr lang="zh-CN" altLang="en-US" dirty="0"/>
              <a:t>年美国重新成为石油第一生产国、石油输出国，反而开始压低油价，</a:t>
            </a:r>
            <a:r>
              <a:rPr lang="en-US" altLang="zh-CN" dirty="0"/>
              <a:t>2020</a:t>
            </a:r>
            <a:r>
              <a:rPr lang="zh-CN" altLang="en-US" dirty="0"/>
              <a:t>年出现“负油价”，各种阴谋阳谋</a:t>
            </a:r>
            <a:endParaRPr lang="en-US" altLang="zh-CN" dirty="0"/>
          </a:p>
          <a:p>
            <a:endParaRPr lang="en-US" altLang="zh-CN" dirty="0"/>
          </a:p>
          <a:p>
            <a:r>
              <a:rPr lang="en-US" altLang="zh-CN" dirty="0"/>
              <a:t>3</a:t>
            </a:r>
            <a:r>
              <a:rPr lang="zh-CN" altLang="en-US" dirty="0"/>
              <a:t>、突出体现国内科技重大需求中的特殊问题，比如深层油气的天然气资源，是一种低碳清洁能源，为解决对外依存度过高的难题，将大力发展深层油气</a:t>
            </a:r>
            <a:endParaRPr lang="en-US" altLang="zh-CN" dirty="0"/>
          </a:p>
          <a:p>
            <a:endParaRPr lang="en-US" altLang="zh-CN" dirty="0"/>
          </a:p>
        </p:txBody>
      </p:sp>
      <p:sp>
        <p:nvSpPr>
          <p:cNvPr id="5" name="日期占位符 4">
            <a:extLst>
              <a:ext uri="{FF2B5EF4-FFF2-40B4-BE49-F238E27FC236}">
                <a16:creationId xmlns:a16="http://schemas.microsoft.com/office/drawing/2014/main" id="{7041B386-AEBC-4FCC-B20D-07904B76F3E0}"/>
              </a:ext>
            </a:extLst>
          </p:cNvPr>
          <p:cNvSpPr>
            <a:spLocks noGrp="1"/>
          </p:cNvSpPr>
          <p:nvPr>
            <p:ph type="dt" idx="1"/>
          </p:nvPr>
        </p:nvSpPr>
        <p:spPr/>
        <p:txBody>
          <a:bodyPr/>
          <a:lstStyle/>
          <a:p>
            <a:fld id="{4F9797FC-755B-49D4-9F6A-D844577C9445}" type="datetime1">
              <a:rPr lang="zh-CN" altLang="en-US" smtClean="0"/>
              <a:t>2022/8/22</a:t>
            </a:fld>
            <a:endParaRPr lang="zh-CN" altLang="en-US"/>
          </a:p>
        </p:txBody>
      </p:sp>
    </p:spTree>
    <p:extLst>
      <p:ext uri="{BB962C8B-B14F-4D97-AF65-F5344CB8AC3E}">
        <p14:creationId xmlns:p14="http://schemas.microsoft.com/office/powerpoint/2010/main" val="2560326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2022/8/22</a:t>
            </a:fld>
            <a:endParaRPr lang="zh-CN" altLang="en-US"/>
          </a:p>
        </p:txBody>
      </p:sp>
    </p:spTree>
    <p:extLst>
      <p:ext uri="{BB962C8B-B14F-4D97-AF65-F5344CB8AC3E}">
        <p14:creationId xmlns:p14="http://schemas.microsoft.com/office/powerpoint/2010/main" val="270562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2022/8/22</a:t>
            </a:fld>
            <a:endParaRPr lang="zh-CN" altLang="en-US"/>
          </a:p>
        </p:txBody>
      </p:sp>
    </p:spTree>
    <p:extLst>
      <p:ext uri="{BB962C8B-B14F-4D97-AF65-F5344CB8AC3E}">
        <p14:creationId xmlns:p14="http://schemas.microsoft.com/office/powerpoint/2010/main" val="41882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2022/8/22</a:t>
            </a:fld>
            <a:endParaRPr lang="zh-CN" altLang="en-US"/>
          </a:p>
        </p:txBody>
      </p:sp>
    </p:spTree>
    <p:extLst>
      <p:ext uri="{BB962C8B-B14F-4D97-AF65-F5344CB8AC3E}">
        <p14:creationId xmlns:p14="http://schemas.microsoft.com/office/powerpoint/2010/main" val="1253787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2022/8/22</a:t>
            </a:fld>
            <a:endParaRPr lang="zh-CN" altLang="en-US"/>
          </a:p>
        </p:txBody>
      </p:sp>
    </p:spTree>
    <p:extLst>
      <p:ext uri="{BB962C8B-B14F-4D97-AF65-F5344CB8AC3E}">
        <p14:creationId xmlns:p14="http://schemas.microsoft.com/office/powerpoint/2010/main" val="2700591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日期占位符 4">
            <a:extLst>
              <a:ext uri="{FF2B5EF4-FFF2-40B4-BE49-F238E27FC236}">
                <a16:creationId xmlns:a16="http://schemas.microsoft.com/office/drawing/2014/main" id="{FD348896-A5BB-4044-826F-272AEA4B93A9}"/>
              </a:ext>
            </a:extLst>
          </p:cNvPr>
          <p:cNvSpPr>
            <a:spLocks noGrp="1"/>
          </p:cNvSpPr>
          <p:nvPr>
            <p:ph type="dt" idx="1"/>
          </p:nvPr>
        </p:nvSpPr>
        <p:spPr/>
        <p:txBody>
          <a:bodyPr/>
          <a:lstStyle/>
          <a:p>
            <a:fld id="{85E4F841-35FC-4977-9143-7B12FD35E53D}" type="datetime1">
              <a:rPr lang="zh-CN" altLang="en-US" smtClean="0"/>
              <a:t>2022/8/22</a:t>
            </a:fld>
            <a:endParaRPr lang="zh-CN" altLang="en-US"/>
          </a:p>
        </p:txBody>
      </p:sp>
    </p:spTree>
    <p:extLst>
      <p:ext uri="{BB962C8B-B14F-4D97-AF65-F5344CB8AC3E}">
        <p14:creationId xmlns:p14="http://schemas.microsoft.com/office/powerpoint/2010/main" val="1626223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448C7A5E-30C6-4013-8C5A-D752F64439CA}" type="datetime1">
              <a:rPr lang="zh-CN" altLang="en-US" smtClean="0"/>
              <a:t>2022/8/22</a:t>
            </a:fld>
            <a:endParaRPr lang="zh-CN" altLang="en-US"/>
          </a:p>
        </p:txBody>
      </p:sp>
    </p:spTree>
    <p:extLst>
      <p:ext uri="{BB962C8B-B14F-4D97-AF65-F5344CB8AC3E}">
        <p14:creationId xmlns:p14="http://schemas.microsoft.com/office/powerpoint/2010/main" val="310484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2022/8/22</a:t>
            </a:fld>
            <a:endParaRPr lang="zh-CN" altLang="en-US"/>
          </a:p>
        </p:txBody>
      </p:sp>
    </p:spTree>
    <p:extLst>
      <p:ext uri="{BB962C8B-B14F-4D97-AF65-F5344CB8AC3E}">
        <p14:creationId xmlns:p14="http://schemas.microsoft.com/office/powerpoint/2010/main" val="114424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C274AE8F-7CFC-4CCB-8D01-302E2C702DDF}" type="datetime1">
              <a:rPr lang="zh-CN" altLang="en-US" smtClean="0"/>
              <a:t>2022/8/24</a:t>
            </a:fld>
            <a:endParaRPr lang="zh-CN" altLang="en-US"/>
          </a:p>
        </p:txBody>
      </p:sp>
    </p:spTree>
    <p:extLst>
      <p:ext uri="{BB962C8B-B14F-4D97-AF65-F5344CB8AC3E}">
        <p14:creationId xmlns:p14="http://schemas.microsoft.com/office/powerpoint/2010/main" val="1194406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C274AE8F-7CFC-4CCB-8D01-302E2C702DDF}" type="datetime1">
              <a:rPr lang="zh-CN" altLang="en-US" smtClean="0"/>
              <a:t>2022/8/22</a:t>
            </a:fld>
            <a:endParaRPr lang="zh-CN" altLang="en-US"/>
          </a:p>
        </p:txBody>
      </p:sp>
    </p:spTree>
    <p:extLst>
      <p:ext uri="{BB962C8B-B14F-4D97-AF65-F5344CB8AC3E}">
        <p14:creationId xmlns:p14="http://schemas.microsoft.com/office/powerpoint/2010/main" val="274871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C274AE8F-7CFC-4CCB-8D01-302E2C702DDF}" type="datetime1">
              <a:rPr lang="zh-CN" altLang="en-US" smtClean="0"/>
              <a:t>2022/8/22</a:t>
            </a:fld>
            <a:endParaRPr lang="zh-CN" altLang="en-US"/>
          </a:p>
        </p:txBody>
      </p:sp>
    </p:spTree>
    <p:extLst>
      <p:ext uri="{BB962C8B-B14F-4D97-AF65-F5344CB8AC3E}">
        <p14:creationId xmlns:p14="http://schemas.microsoft.com/office/powerpoint/2010/main" val="71741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83BB644C-D39D-4266-A774-9CB76D1E08F5}"/>
              </a:ext>
            </a:extLst>
          </p:cNvPr>
          <p:cNvSpPr>
            <a:spLocks noGrp="1"/>
          </p:cNvSpPr>
          <p:nvPr>
            <p:ph type="dt" idx="1"/>
          </p:nvPr>
        </p:nvSpPr>
        <p:spPr/>
        <p:txBody>
          <a:bodyPr/>
          <a:lstStyle/>
          <a:p>
            <a:fld id="{97BA2973-3A88-4F29-8B11-134137C13532}" type="datetime1">
              <a:rPr lang="zh-CN" altLang="en-US" smtClean="0"/>
              <a:t>2022/8/22</a:t>
            </a:fld>
            <a:endParaRPr lang="zh-CN" altLang="en-US"/>
          </a:p>
        </p:txBody>
      </p:sp>
    </p:spTree>
    <p:extLst>
      <p:ext uri="{BB962C8B-B14F-4D97-AF65-F5344CB8AC3E}">
        <p14:creationId xmlns:p14="http://schemas.microsoft.com/office/powerpoint/2010/main" val="253493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天然气和地热等清洁能源的开发是实现“双碳”目标的重要途径</a:t>
            </a:r>
          </a:p>
        </p:txBody>
      </p:sp>
      <p:sp>
        <p:nvSpPr>
          <p:cNvPr id="5" name="日期占位符 4">
            <a:extLst>
              <a:ext uri="{FF2B5EF4-FFF2-40B4-BE49-F238E27FC236}">
                <a16:creationId xmlns:a16="http://schemas.microsoft.com/office/drawing/2014/main" id="{4D427642-BB47-4D53-B80D-FED5091EB7F0}"/>
              </a:ext>
            </a:extLst>
          </p:cNvPr>
          <p:cNvSpPr>
            <a:spLocks noGrp="1"/>
          </p:cNvSpPr>
          <p:nvPr>
            <p:ph type="dt" idx="1"/>
          </p:nvPr>
        </p:nvSpPr>
        <p:spPr/>
        <p:txBody>
          <a:bodyPr/>
          <a:lstStyle/>
          <a:p>
            <a:fld id="{29E477D8-5310-4ADE-AF24-961F687BB908}" type="datetime1">
              <a:rPr lang="zh-CN" altLang="en-US" smtClean="0"/>
              <a:t>2022/8/22</a:t>
            </a:fld>
            <a:endParaRPr lang="zh-CN" altLang="en-US"/>
          </a:p>
        </p:txBody>
      </p:sp>
    </p:spTree>
    <p:extLst>
      <p:ext uri="{BB962C8B-B14F-4D97-AF65-F5344CB8AC3E}">
        <p14:creationId xmlns:p14="http://schemas.microsoft.com/office/powerpoint/2010/main" val="2111015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CO2</a:t>
            </a:r>
            <a:r>
              <a:rPr lang="zh-CN" altLang="en-US" dirty="0"/>
              <a:t>埋存（被人称为碳中和的托底技术）和核废料埋存对环境的影响等等，都很重要。</a:t>
            </a:r>
            <a:endParaRPr lang="en-US" altLang="zh-CN" dirty="0"/>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中国已动用探明石油地质储量</a:t>
            </a:r>
            <a:r>
              <a:rPr lang="en-US" altLang="zh-CN" sz="1200" b="0" i="0" u="none" strike="noStrike" kern="1200" dirty="0">
                <a:solidFill>
                  <a:schemeClr val="tx1"/>
                </a:solidFill>
                <a:effectLst/>
                <a:latin typeface="+mn-lt"/>
                <a:ea typeface="+mn-ea"/>
                <a:cs typeface="+mn-cs"/>
              </a:rPr>
              <a:t>229</a:t>
            </a:r>
            <a:r>
              <a:rPr lang="zh-CN" altLang="en-US" sz="1200" b="0" i="0" u="none" strike="noStrike" kern="1200" dirty="0">
                <a:solidFill>
                  <a:schemeClr val="tx1"/>
                </a:solidFill>
                <a:effectLst/>
                <a:latin typeface="+mn-lt"/>
                <a:ea typeface="+mn-ea"/>
                <a:cs typeface="+mn-cs"/>
              </a:rPr>
              <a:t>亿吨，适宜二氧化碳驱油与封存的储量约</a:t>
            </a:r>
            <a:r>
              <a:rPr lang="en-US" altLang="zh-CN" sz="1200" b="0" i="0" u="none" strike="noStrike" kern="1200" dirty="0">
                <a:solidFill>
                  <a:schemeClr val="tx1"/>
                </a:solidFill>
                <a:effectLst/>
                <a:latin typeface="+mn-lt"/>
                <a:ea typeface="+mn-ea"/>
                <a:cs typeface="+mn-cs"/>
              </a:rPr>
              <a:t>140</a:t>
            </a:r>
            <a:r>
              <a:rPr lang="zh-CN" altLang="en-US" sz="1200" b="0" i="0" u="none" strike="noStrike" kern="1200" dirty="0">
                <a:solidFill>
                  <a:schemeClr val="tx1"/>
                </a:solidFill>
                <a:effectLst/>
                <a:latin typeface="+mn-lt"/>
                <a:ea typeface="+mn-ea"/>
                <a:cs typeface="+mn-cs"/>
              </a:rPr>
              <a:t>亿吨。可以在松辽、鄂尔多斯、准噶尔等源汇条件匹配、驱油提高采收率可行性好且潜力大的盆地，大力开展</a:t>
            </a:r>
            <a:r>
              <a:rPr lang="en-US" altLang="zh-CN" sz="1200" b="0" i="0" u="none" strike="noStrike" kern="1200" dirty="0">
                <a:solidFill>
                  <a:schemeClr val="tx1"/>
                </a:solidFill>
                <a:effectLst/>
                <a:latin typeface="+mn-lt"/>
                <a:ea typeface="+mn-ea"/>
                <a:cs typeface="+mn-cs"/>
              </a:rPr>
              <a:t>CCUS</a:t>
            </a:r>
            <a:r>
              <a:rPr lang="zh-CN" altLang="en-US" sz="1200" b="0" i="0" u="none" strike="noStrike" kern="1200" dirty="0">
                <a:solidFill>
                  <a:schemeClr val="tx1"/>
                </a:solidFill>
                <a:effectLst/>
                <a:latin typeface="+mn-lt"/>
                <a:ea typeface="+mn-ea"/>
                <a:cs typeface="+mn-cs"/>
              </a:rPr>
              <a:t>二氧化碳驱采。未来可利用开采油气后的枯竭油田、气田和地下“水田”，形成埋藏及封存二氧化碳的“人工二氧化碳气田”。</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老油田作为</a:t>
            </a:r>
            <a:r>
              <a:rPr lang="en-US" altLang="zh-CN" dirty="0"/>
              <a:t>CO2</a:t>
            </a:r>
            <a:r>
              <a:rPr lang="zh-CN" altLang="en-US" dirty="0"/>
              <a:t>埋存的重要目标区块，是国外没有做的（他们的软件也难以满足我国的需求）</a:t>
            </a:r>
            <a:endParaRPr lang="en-US" altLang="zh-CN" dirty="0"/>
          </a:p>
        </p:txBody>
      </p:sp>
      <p:sp>
        <p:nvSpPr>
          <p:cNvPr id="5" name="日期占位符 4">
            <a:extLst>
              <a:ext uri="{FF2B5EF4-FFF2-40B4-BE49-F238E27FC236}">
                <a16:creationId xmlns:a16="http://schemas.microsoft.com/office/drawing/2014/main" id="{401551A3-37C9-4961-BFBC-FBCCEE9E632F}"/>
              </a:ext>
            </a:extLst>
          </p:cNvPr>
          <p:cNvSpPr>
            <a:spLocks noGrp="1"/>
          </p:cNvSpPr>
          <p:nvPr>
            <p:ph type="dt" idx="1"/>
          </p:nvPr>
        </p:nvSpPr>
        <p:spPr/>
        <p:txBody>
          <a:bodyPr/>
          <a:lstStyle/>
          <a:p>
            <a:fld id="{7891A4AF-F3AD-4035-A4B3-9C6A215486B5}" type="datetime1">
              <a:rPr lang="zh-CN" altLang="en-US" smtClean="0"/>
              <a:t>2022/8/22</a:t>
            </a:fld>
            <a:endParaRPr lang="zh-CN" altLang="en-US"/>
          </a:p>
        </p:txBody>
      </p:sp>
    </p:spTree>
    <p:extLst>
      <p:ext uri="{BB962C8B-B14F-4D97-AF65-F5344CB8AC3E}">
        <p14:creationId xmlns:p14="http://schemas.microsoft.com/office/powerpoint/2010/main" val="2892203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2022/8/22</a:t>
            </a:fld>
            <a:endParaRPr lang="zh-CN" altLang="en-US"/>
          </a:p>
        </p:txBody>
      </p:sp>
    </p:spTree>
    <p:extLst>
      <p:ext uri="{BB962C8B-B14F-4D97-AF65-F5344CB8AC3E}">
        <p14:creationId xmlns:p14="http://schemas.microsoft.com/office/powerpoint/2010/main" val="75530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日期占位符 4">
            <a:extLst>
              <a:ext uri="{FF2B5EF4-FFF2-40B4-BE49-F238E27FC236}">
                <a16:creationId xmlns:a16="http://schemas.microsoft.com/office/drawing/2014/main" id="{B7D171C1-AF26-4DBF-9691-6BA999B038DE}"/>
              </a:ext>
            </a:extLst>
          </p:cNvPr>
          <p:cNvSpPr>
            <a:spLocks noGrp="1"/>
          </p:cNvSpPr>
          <p:nvPr>
            <p:ph type="dt" idx="1"/>
          </p:nvPr>
        </p:nvSpPr>
        <p:spPr/>
        <p:txBody>
          <a:bodyPr/>
          <a:lstStyle/>
          <a:p>
            <a:fld id="{B2174FAE-9583-4385-9CD4-81D18ECC4567}" type="datetime1">
              <a:rPr lang="zh-CN" altLang="en-US" smtClean="0"/>
              <a:t>2022/8/22</a:t>
            </a:fld>
            <a:endParaRPr lang="zh-CN" altLang="en-US"/>
          </a:p>
        </p:txBody>
      </p:sp>
    </p:spTree>
    <p:extLst>
      <p:ext uri="{BB962C8B-B14F-4D97-AF65-F5344CB8AC3E}">
        <p14:creationId xmlns:p14="http://schemas.microsoft.com/office/powerpoint/2010/main" val="727954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8D191DCC-9CEE-46CC-9081-F72F8037A9B3}" type="datetime1">
              <a:rPr lang="zh-CN" altLang="en-US" smtClean="0"/>
              <a:t>2022/8/22</a:t>
            </a:fld>
            <a:endParaRPr lang="zh-CN" altLang="en-US"/>
          </a:p>
        </p:txBody>
      </p:sp>
    </p:spTree>
    <p:extLst>
      <p:ext uri="{BB962C8B-B14F-4D97-AF65-F5344CB8AC3E}">
        <p14:creationId xmlns:p14="http://schemas.microsoft.com/office/powerpoint/2010/main" val="281739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从通用的模型出发，牺牲部分效率，增加软件的统一性</a:t>
            </a:r>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8D191DCC-9CEE-46CC-9081-F72F8037A9B3}" type="datetime1">
              <a:rPr lang="zh-CN" altLang="en-US" smtClean="0"/>
              <a:t>2022/8/22</a:t>
            </a:fld>
            <a:endParaRPr lang="zh-CN" altLang="en-US"/>
          </a:p>
        </p:txBody>
      </p:sp>
    </p:spTree>
    <p:extLst>
      <p:ext uri="{BB962C8B-B14F-4D97-AF65-F5344CB8AC3E}">
        <p14:creationId xmlns:p14="http://schemas.microsoft.com/office/powerpoint/2010/main" val="89352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日期占位符 4">
            <a:extLst>
              <a:ext uri="{FF2B5EF4-FFF2-40B4-BE49-F238E27FC236}">
                <a16:creationId xmlns:a16="http://schemas.microsoft.com/office/drawing/2014/main" id="{FD348896-A5BB-4044-826F-272AEA4B93A9}"/>
              </a:ext>
            </a:extLst>
          </p:cNvPr>
          <p:cNvSpPr>
            <a:spLocks noGrp="1"/>
          </p:cNvSpPr>
          <p:nvPr>
            <p:ph type="dt" idx="1"/>
          </p:nvPr>
        </p:nvSpPr>
        <p:spPr/>
        <p:txBody>
          <a:bodyPr/>
          <a:lstStyle/>
          <a:p>
            <a:fld id="{85E4F841-35FC-4977-9143-7B12FD35E53D}" type="datetime1">
              <a:rPr lang="zh-CN" altLang="en-US" smtClean="0"/>
              <a:t>2022/8/22</a:t>
            </a:fld>
            <a:endParaRPr lang="zh-CN" altLang="en-US"/>
          </a:p>
        </p:txBody>
      </p:sp>
    </p:spTree>
    <p:extLst>
      <p:ext uri="{BB962C8B-B14F-4D97-AF65-F5344CB8AC3E}">
        <p14:creationId xmlns:p14="http://schemas.microsoft.com/office/powerpoint/2010/main" val="214853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NewEmpt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82600" y="6492875"/>
            <a:ext cx="2743914" cy="365125"/>
          </a:xfrm>
        </p:spPr>
        <p:txBody>
          <a:bodyPr anchor="b"/>
          <a:lstStyle>
            <a:lvl1pPr>
              <a:defRPr>
                <a:solidFill>
                  <a:schemeClr val="accent2"/>
                </a:solidFill>
              </a:defRPr>
            </a:lvl1pPr>
          </a:lstStyle>
          <a:p>
            <a:fld id="{611290DA-CD82-4164-B4D6-845C1FFB1238}" type="datetime1">
              <a:rPr lang="zh-CN" altLang="en-US" smtClean="0"/>
              <a:t>2022/8/22</a:t>
            </a:fld>
            <a:endParaRPr lang="zh-CN" altLang="en-US" dirty="0"/>
          </a:p>
        </p:txBody>
      </p:sp>
      <p:sp>
        <p:nvSpPr>
          <p:cNvPr id="3" name="Footer Placeholder 2"/>
          <p:cNvSpPr>
            <a:spLocks noGrp="1"/>
          </p:cNvSpPr>
          <p:nvPr>
            <p:ph type="ftr" sz="quarter" idx="11"/>
          </p:nvPr>
        </p:nvSpPr>
        <p:spPr>
          <a:xfrm>
            <a:off x="4039652" y="6492875"/>
            <a:ext cx="4115872" cy="365125"/>
          </a:xfrm>
        </p:spPr>
        <p:txBody>
          <a:bodyPr anchor="b"/>
          <a:lstStyle>
            <a:lvl1pPr>
              <a:defRPr>
                <a:solidFill>
                  <a:schemeClr val="accent2"/>
                </a:solidFill>
              </a:defRPr>
            </a:lvl1pPr>
          </a:lstStyle>
          <a:p>
            <a:endParaRPr lang="zh-CN" altLang="en-US" dirty="0"/>
          </a:p>
        </p:txBody>
      </p:sp>
      <p:sp>
        <p:nvSpPr>
          <p:cNvPr id="4" name="Slide Number Placeholder 3"/>
          <p:cNvSpPr>
            <a:spLocks noGrp="1"/>
          </p:cNvSpPr>
          <p:nvPr>
            <p:ph type="sldNum" sz="quarter" idx="12"/>
          </p:nvPr>
        </p:nvSpPr>
        <p:spPr>
          <a:xfrm>
            <a:off x="8952786" y="6492875"/>
            <a:ext cx="2743914" cy="365125"/>
          </a:xfrm>
        </p:spPr>
        <p:txBody>
          <a:bodyPr anchor="b"/>
          <a:lstStyle>
            <a:lvl1pPr>
              <a:defRPr sz="1400">
                <a:solidFill>
                  <a:schemeClr val="accent2"/>
                </a:solidFill>
              </a:defRPr>
            </a:lvl1pPr>
          </a:lstStyle>
          <a:p>
            <a:fld id="{AA4E786F-588D-4932-A7B2-AE3451FA4ACA}" type="slidenum">
              <a:rPr lang="zh-CN" altLang="en-US" smtClean="0"/>
              <a:pPr/>
              <a:t>‹#›</a:t>
            </a:fld>
            <a:endParaRPr lang="zh-CN" altLang="en-US" dirty="0"/>
          </a:p>
        </p:txBody>
      </p:sp>
    </p:spTree>
    <p:extLst>
      <p:ext uri="{BB962C8B-B14F-4D97-AF65-F5344CB8AC3E}">
        <p14:creationId xmlns:p14="http://schemas.microsoft.com/office/powerpoint/2010/main" val="1247984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新建页码">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82600" y="6492875"/>
            <a:ext cx="2743914" cy="365125"/>
          </a:xfrm>
        </p:spPr>
        <p:txBody>
          <a:bodyPr/>
          <a:lstStyle>
            <a:lvl1pPr>
              <a:defRPr>
                <a:solidFill>
                  <a:schemeClr val="accent2"/>
                </a:solidFill>
              </a:defRPr>
            </a:lvl1pPr>
          </a:lstStyle>
          <a:p>
            <a:fld id="{A92CE3C4-5C03-4EDA-A7F9-6A7F52B9448F}" type="datetime1">
              <a:rPr lang="zh-CN" altLang="en-US" smtClean="0"/>
              <a:t>2022/8/22</a:t>
            </a:fld>
            <a:endParaRPr lang="zh-CN" altLang="en-US" dirty="0"/>
          </a:p>
        </p:txBody>
      </p:sp>
      <p:sp>
        <p:nvSpPr>
          <p:cNvPr id="3" name="Footer Placeholder 2"/>
          <p:cNvSpPr>
            <a:spLocks noGrp="1"/>
          </p:cNvSpPr>
          <p:nvPr>
            <p:ph type="ftr" sz="quarter" idx="11"/>
          </p:nvPr>
        </p:nvSpPr>
        <p:spPr>
          <a:xfrm>
            <a:off x="4039652" y="6492875"/>
            <a:ext cx="4115872" cy="365125"/>
          </a:xfrm>
        </p:spPr>
        <p:txBody>
          <a:bodyPr/>
          <a:lstStyle>
            <a:lvl1pPr>
              <a:defRPr>
                <a:solidFill>
                  <a:schemeClr val="accent2"/>
                </a:solidFill>
              </a:defRPr>
            </a:lvl1pPr>
          </a:lstStyle>
          <a:p>
            <a:endParaRPr lang="zh-CN" altLang="en-US" dirty="0"/>
          </a:p>
        </p:txBody>
      </p:sp>
      <p:sp>
        <p:nvSpPr>
          <p:cNvPr id="4" name="Slide Number Placeholder 3"/>
          <p:cNvSpPr>
            <a:spLocks noGrp="1"/>
          </p:cNvSpPr>
          <p:nvPr>
            <p:ph type="sldNum" sz="quarter" idx="12"/>
          </p:nvPr>
        </p:nvSpPr>
        <p:spPr>
          <a:xfrm>
            <a:off x="8952786" y="6492875"/>
            <a:ext cx="2743914" cy="365125"/>
          </a:xfrm>
        </p:spPr>
        <p:txBody>
          <a:bodyPr/>
          <a:lstStyle>
            <a:lvl1pPr>
              <a:defRPr sz="1600">
                <a:solidFill>
                  <a:schemeClr val="accent2"/>
                </a:solidFill>
              </a:defRPr>
            </a:lvl1pPr>
          </a:lstStyle>
          <a:p>
            <a:fld id="{AA4E786F-588D-4932-A7B2-AE3451FA4ACA}" type="slidenum">
              <a:rPr lang="zh-CN" altLang="en-US" smtClean="0"/>
              <a:pPr/>
              <a:t>‹#›</a:t>
            </a:fld>
            <a:endParaRPr lang="zh-CN" altLang="en-US" dirty="0"/>
          </a:p>
        </p:txBody>
      </p:sp>
    </p:spTree>
    <p:extLst>
      <p:ext uri="{BB962C8B-B14F-4D97-AF65-F5344CB8AC3E}">
        <p14:creationId xmlns:p14="http://schemas.microsoft.com/office/powerpoint/2010/main" val="372275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NewEmpt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82600" y="6492875"/>
            <a:ext cx="2743914" cy="365125"/>
          </a:xfrm>
        </p:spPr>
        <p:txBody>
          <a:bodyPr anchor="b"/>
          <a:lstStyle>
            <a:lvl1pPr>
              <a:defRPr>
                <a:solidFill>
                  <a:schemeClr val="accent2"/>
                </a:solidFill>
              </a:defRPr>
            </a:lvl1pPr>
          </a:lstStyle>
          <a:p>
            <a:fld id="{611290DA-CD82-4164-B4D6-845C1FFB1238}" type="datetime1">
              <a:rPr lang="zh-CN" altLang="en-US" smtClean="0"/>
              <a:t>2022/8/22</a:t>
            </a:fld>
            <a:endParaRPr lang="zh-CN" altLang="en-US" dirty="0"/>
          </a:p>
        </p:txBody>
      </p:sp>
      <p:sp>
        <p:nvSpPr>
          <p:cNvPr id="3" name="Footer Placeholder 2"/>
          <p:cNvSpPr>
            <a:spLocks noGrp="1"/>
          </p:cNvSpPr>
          <p:nvPr>
            <p:ph type="ftr" sz="quarter" idx="11"/>
          </p:nvPr>
        </p:nvSpPr>
        <p:spPr>
          <a:xfrm>
            <a:off x="4039652" y="6492875"/>
            <a:ext cx="4115872" cy="365125"/>
          </a:xfrm>
        </p:spPr>
        <p:txBody>
          <a:bodyPr anchor="b"/>
          <a:lstStyle>
            <a:lvl1pPr>
              <a:defRPr>
                <a:solidFill>
                  <a:schemeClr val="accent2"/>
                </a:solidFill>
              </a:defRPr>
            </a:lvl1pPr>
          </a:lstStyle>
          <a:p>
            <a:endParaRPr lang="zh-CN" altLang="en-US" dirty="0"/>
          </a:p>
        </p:txBody>
      </p:sp>
      <p:sp>
        <p:nvSpPr>
          <p:cNvPr id="4" name="Slide Number Placeholder 3"/>
          <p:cNvSpPr>
            <a:spLocks noGrp="1"/>
          </p:cNvSpPr>
          <p:nvPr>
            <p:ph type="sldNum" sz="quarter" idx="12"/>
          </p:nvPr>
        </p:nvSpPr>
        <p:spPr>
          <a:xfrm>
            <a:off x="8952786" y="6492875"/>
            <a:ext cx="2743914" cy="365125"/>
          </a:xfrm>
        </p:spPr>
        <p:txBody>
          <a:bodyPr anchor="b"/>
          <a:lstStyle>
            <a:lvl1pPr>
              <a:defRPr sz="1400">
                <a:solidFill>
                  <a:schemeClr val="accent2"/>
                </a:solidFill>
              </a:defRPr>
            </a:lvl1pPr>
          </a:lstStyle>
          <a:p>
            <a:fld id="{AA4E786F-588D-4932-A7B2-AE3451FA4ACA}" type="slidenum">
              <a:rPr lang="zh-CN" altLang="en-US" smtClean="0"/>
              <a:pPr/>
              <a:t>‹#›</a:t>
            </a:fld>
            <a:endParaRPr lang="zh-CN" altLang="en-US" dirty="0"/>
          </a:p>
        </p:txBody>
      </p:sp>
    </p:spTree>
    <p:extLst>
      <p:ext uri="{BB962C8B-B14F-4D97-AF65-F5344CB8AC3E}">
        <p14:creationId xmlns:p14="http://schemas.microsoft.com/office/powerpoint/2010/main" val="5191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06EF9-A896-456C-9CD3-94459C55B85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D759893-44DF-429F-91EB-6C9F371FB7DA}"/>
              </a:ext>
            </a:extLst>
          </p:cNvPr>
          <p:cNvSpPr>
            <a:spLocks noGrp="1"/>
          </p:cNvSpPr>
          <p:nvPr>
            <p:ph type="dt" sz="half" idx="10"/>
          </p:nvPr>
        </p:nvSpPr>
        <p:spPr/>
        <p:txBody>
          <a:bodyPr/>
          <a:lstStyle/>
          <a:p>
            <a:fld id="{EA7538A1-515A-4976-9F25-BE9DF3D2CB80}" type="datetime1">
              <a:rPr lang="zh-CN" altLang="en-US" smtClean="0">
                <a:solidFill>
                  <a:prstClr val="black">
                    <a:tint val="75000"/>
                  </a:prstClr>
                </a:solidFill>
              </a:rPr>
              <a:t>2022/8/22</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id="{E0FA1615-14DF-42CE-8778-1C3C598A90DC}"/>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a16="http://schemas.microsoft.com/office/drawing/2014/main" id="{D382CB05-9E28-4EE3-9B18-75AF7B268F71}"/>
              </a:ext>
            </a:extLst>
          </p:cNvPr>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5233717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4F0C3-251A-4F96-B955-3A8FA0FB9BB9}" type="datetime1">
              <a:rPr lang="zh-CN" altLang="en-US" smtClean="0"/>
              <a:t>2022/8/22</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FFD15-FD4A-41A0-98B0-8A0E50279E3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126"/>
            <a:ext cx="10518338"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419" y="1825625"/>
            <a:ext cx="1051833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418" y="6356351"/>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538A1-515A-4976-9F25-BE9DF3D2CB80}" type="datetime1">
              <a:rPr lang="zh-CN" altLang="en-US" smtClean="0">
                <a:solidFill>
                  <a:prstClr val="black">
                    <a:tint val="75000"/>
                  </a:prstClr>
                </a:solidFill>
              </a:rPr>
              <a:t>2022/8/22</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9652"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2843" y="6356351"/>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6" r:id="rId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0.emf"/><Relationship Id="rId12" Type="http://schemas.openxmlformats.org/officeDocument/2006/relationships/image" Target="../media/image4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11.png"/><Relationship Id="rId15" Type="http://schemas.openxmlformats.org/officeDocument/2006/relationships/image" Target="../media/image48.png"/><Relationship Id="rId10" Type="http://schemas.openxmlformats.org/officeDocument/2006/relationships/image" Target="../media/image43.emf"/><Relationship Id="rId4" Type="http://schemas.openxmlformats.org/officeDocument/2006/relationships/notesSlide" Target="../notesSlides/notesSlide10.xml"/><Relationship Id="rId9" Type="http://schemas.openxmlformats.org/officeDocument/2006/relationships/image" Target="../media/image42.emf"/><Relationship Id="rId1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3.xml"/><Relationship Id="rId7" Type="http://schemas.openxmlformats.org/officeDocument/2006/relationships/image" Target="../media/image5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11.png"/><Relationship Id="rId10" Type="http://schemas.openxmlformats.org/officeDocument/2006/relationships/image" Target="../media/image53.png"/><Relationship Id="rId4" Type="http://schemas.openxmlformats.org/officeDocument/2006/relationships/notesSlide" Target="../notesSlides/notesSlide11.xml"/><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3.xml"/><Relationship Id="rId7" Type="http://schemas.openxmlformats.org/officeDocument/2006/relationships/image" Target="../media/image5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55.png"/><Relationship Id="rId5" Type="http://schemas.openxmlformats.org/officeDocument/2006/relationships/image" Target="../media/image11.png"/><Relationship Id="rId4" Type="http://schemas.openxmlformats.org/officeDocument/2006/relationships/notesSlide" Target="../notesSlides/notesSlide12.xml"/><Relationship Id="rId9"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3.emf"/><Relationship Id="rId3" Type="http://schemas.openxmlformats.org/officeDocument/2006/relationships/slideLayout" Target="../slideLayouts/slideLayout3.xml"/><Relationship Id="rId7" Type="http://schemas.openxmlformats.org/officeDocument/2006/relationships/image" Target="../media/image59.png"/><Relationship Id="rId12" Type="http://schemas.openxmlformats.org/officeDocument/2006/relationships/image" Target="../media/image62.emf"/><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3.emf"/><Relationship Id="rId11" Type="http://schemas.openxmlformats.org/officeDocument/2006/relationships/image" Target="../media/image61.png"/><Relationship Id="rId5" Type="http://schemas.openxmlformats.org/officeDocument/2006/relationships/image" Target="../media/image11.png"/><Relationship Id="rId10" Type="http://schemas.openxmlformats.org/officeDocument/2006/relationships/image" Target="../media/image60.png"/><Relationship Id="rId4" Type="http://schemas.openxmlformats.org/officeDocument/2006/relationships/notesSlide" Target="../notesSlides/notesSlide13.xml"/><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3.xml"/><Relationship Id="rId7" Type="http://schemas.openxmlformats.org/officeDocument/2006/relationships/image" Target="../media/image65.jp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1.png"/><Relationship Id="rId5" Type="http://schemas.openxmlformats.org/officeDocument/2006/relationships/image" Target="../media/image64.png"/><Relationship Id="rId10" Type="http://schemas.openxmlformats.org/officeDocument/2006/relationships/image" Target="../media/image68.jpeg"/><Relationship Id="rId4" Type="http://schemas.openxmlformats.org/officeDocument/2006/relationships/notesSlide" Target="../notesSlides/notesSlide14.xml"/><Relationship Id="rId9" Type="http://schemas.openxmlformats.org/officeDocument/2006/relationships/image" Target="../media/image67.jpg"/></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1.xml"/><Relationship Id="rId7" Type="http://schemas.openxmlformats.org/officeDocument/2006/relationships/image" Target="../media/image70.emf"/><Relationship Id="rId2" Type="http://schemas.openxmlformats.org/officeDocument/2006/relationships/tags" Target="../tags/tag30.xml"/><Relationship Id="rId1" Type="http://schemas.openxmlformats.org/officeDocument/2006/relationships/themeOverride" Target="../theme/themeOverride6.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notesSlide" Target="../notesSlides/notesSlide15.xml"/><Relationship Id="rId10" Type="http://schemas.openxmlformats.org/officeDocument/2006/relationships/image" Target="../media/image72.png"/><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18" Type="http://schemas.microsoft.com/office/2007/relationships/hdphoto" Target="../media/hdphoto4.wdp"/><Relationship Id="rId3" Type="http://schemas.openxmlformats.org/officeDocument/2006/relationships/tags" Target="../tags/tag35.xml"/><Relationship Id="rId7" Type="http://schemas.openxmlformats.org/officeDocument/2006/relationships/hyperlink" Target="https://github.com/FaspDevTeam/OpenCAEPoro" TargetMode="External"/><Relationship Id="rId12" Type="http://schemas.openxmlformats.org/officeDocument/2006/relationships/image" Target="../media/image77.png"/><Relationship Id="rId17" Type="http://schemas.openxmlformats.org/officeDocument/2006/relationships/image" Target="../media/image80.png"/><Relationship Id="rId2" Type="http://schemas.openxmlformats.org/officeDocument/2006/relationships/tags" Target="../tags/tag34.xml"/><Relationship Id="rId16" Type="http://schemas.microsoft.com/office/2007/relationships/hdphoto" Target="../media/hdphoto3.wdp"/><Relationship Id="rId20" Type="http://schemas.openxmlformats.org/officeDocument/2006/relationships/image" Target="../media/image82.png"/><Relationship Id="rId1" Type="http://schemas.openxmlformats.org/officeDocument/2006/relationships/themeOverride" Target="../theme/themeOverride7.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notesSlide" Target="../notesSlides/notesSlide17.xml"/><Relationship Id="rId15" Type="http://schemas.openxmlformats.org/officeDocument/2006/relationships/image" Target="../media/image79.png"/><Relationship Id="rId10" Type="http://schemas.openxmlformats.org/officeDocument/2006/relationships/image" Target="../media/image76.png"/><Relationship Id="rId19" Type="http://schemas.openxmlformats.org/officeDocument/2006/relationships/image" Target="../media/image81.jpeg"/><Relationship Id="rId4" Type="http://schemas.openxmlformats.org/officeDocument/2006/relationships/slideLayout" Target="../slideLayouts/slideLayout3.xml"/><Relationship Id="rId9" Type="http://schemas.openxmlformats.org/officeDocument/2006/relationships/image" Target="../media/image75.jpeg"/><Relationship Id="rId1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83.jpeg"/><Relationship Id="rId2" Type="http://schemas.openxmlformats.org/officeDocument/2006/relationships/tags" Target="../tags/tag36.xml"/><Relationship Id="rId1" Type="http://schemas.openxmlformats.org/officeDocument/2006/relationships/themeOverride" Target="../theme/themeOverride8.xml"/><Relationship Id="rId6" Type="http://schemas.openxmlformats.org/officeDocument/2006/relationships/image" Target="../media/image11.png"/><Relationship Id="rId5" Type="http://schemas.openxmlformats.org/officeDocument/2006/relationships/notesSlide" Target="../notesSlides/notesSlide18.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84.jpeg"/><Relationship Id="rId2" Type="http://schemas.openxmlformats.org/officeDocument/2006/relationships/tags" Target="../tags/tag38.xml"/><Relationship Id="rId1" Type="http://schemas.openxmlformats.org/officeDocument/2006/relationships/themeOverride" Target="../theme/themeOverride9.xml"/><Relationship Id="rId6" Type="http://schemas.openxmlformats.org/officeDocument/2006/relationships/image" Target="../media/image11.png"/><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xml"/><Relationship Id="rId7" Type="http://schemas.openxmlformats.org/officeDocument/2006/relationships/image" Target="../media/image13.png"/><Relationship Id="rId2" Type="http://schemas.openxmlformats.org/officeDocument/2006/relationships/tags" Target="../tags/tag4.xml"/><Relationship Id="rId1" Type="http://schemas.openxmlformats.org/officeDocument/2006/relationships/themeOverride" Target="../theme/themeOverride1.xml"/><Relationship Id="rId6" Type="http://schemas.openxmlformats.org/officeDocument/2006/relationships/image" Target="../media/image12.png"/><Relationship Id="rId5" Type="http://schemas.openxmlformats.org/officeDocument/2006/relationships/notesSlide" Target="../notesSlides/notesSlide2.xml"/><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7.xml"/><Relationship Id="rId7" Type="http://schemas.openxmlformats.org/officeDocument/2006/relationships/image" Target="../media/image16.gif"/><Relationship Id="rId2" Type="http://schemas.openxmlformats.org/officeDocument/2006/relationships/tags" Target="../tags/tag6.xml"/><Relationship Id="rId1" Type="http://schemas.openxmlformats.org/officeDocument/2006/relationships/themeOverride" Target="../theme/themeOverride2.xml"/><Relationship Id="rId6" Type="http://schemas.openxmlformats.org/officeDocument/2006/relationships/image" Target="../media/image15.png"/><Relationship Id="rId5" Type="http://schemas.openxmlformats.org/officeDocument/2006/relationships/notesSlide" Target="../notesSlides/notesSlide3.xml"/><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9.xml"/><Relationship Id="rId7" Type="http://schemas.openxmlformats.org/officeDocument/2006/relationships/image" Target="../media/image19.png"/><Relationship Id="rId2" Type="http://schemas.openxmlformats.org/officeDocument/2006/relationships/tags" Target="../tags/tag8.xml"/><Relationship Id="rId1" Type="http://schemas.openxmlformats.org/officeDocument/2006/relationships/themeOverride" Target="../theme/themeOverride3.xml"/><Relationship Id="rId6" Type="http://schemas.openxmlformats.org/officeDocument/2006/relationships/image" Target="../media/image18.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notesSlide" Target="../notesSlides/notesSlide5.xml"/><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hemeOverride" Target="../theme/themeOverride4.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5.xml"/><Relationship Id="rId7" Type="http://schemas.openxmlformats.org/officeDocument/2006/relationships/image" Target="../media/image24.png"/><Relationship Id="rId2" Type="http://schemas.openxmlformats.org/officeDocument/2006/relationships/tags" Target="../tags/tag14.xml"/><Relationship Id="rId1" Type="http://schemas.openxmlformats.org/officeDocument/2006/relationships/themeOverride" Target="../theme/themeOverride5.xml"/><Relationship Id="rId6" Type="http://schemas.openxmlformats.org/officeDocument/2006/relationships/image" Target="../media/image11.png"/><Relationship Id="rId5" Type="http://schemas.openxmlformats.org/officeDocument/2006/relationships/notesSlide" Target="../notesSlides/notesSlide7.xml"/><Relationship Id="rId10" Type="http://schemas.openxmlformats.org/officeDocument/2006/relationships/image" Target="../media/image27.png"/><Relationship Id="rId4" Type="http://schemas.openxmlformats.org/officeDocument/2006/relationships/slideLayout" Target="../slideLayouts/slideLayout3.xml"/><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xml"/><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notesSlide" Target="../notesSlides/notesSlide8.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xml"/><Relationship Id="rId7" Type="http://schemas.openxmlformats.org/officeDocument/2006/relationships/image" Target="../media/image36.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5.png"/><Relationship Id="rId5" Type="http://schemas.openxmlformats.org/officeDocument/2006/relationships/image" Target="../media/image11.png"/><Relationship Id="rId4" Type="http://schemas.openxmlformats.org/officeDocument/2006/relationships/notesSlide" Target="../notesSlides/notesSlide9.xml"/><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多相多组分渗流力学问题</a:t>
            </a:r>
            <a:endParaRPr lang="zh-CN" altLang="en-US" sz="4000" dirty="0">
              <a:solidFill>
                <a:schemeClr val="accent1"/>
              </a:solidFill>
              <a:cs typeface="+mn-ea"/>
              <a:sym typeface="+mn-lt"/>
            </a:endParaRPr>
          </a:p>
        </p:txBody>
      </p:sp>
      <p:grpSp>
        <p:nvGrpSpPr>
          <p:cNvPr id="17" name="Group 16">
            <a:extLst>
              <a:ext uri="{FF2B5EF4-FFF2-40B4-BE49-F238E27FC236}">
                <a16:creationId xmlns:a16="http://schemas.microsoft.com/office/drawing/2014/main" id="{C25E66CB-1DBC-8740-98D6-F99C5EE4077D}"/>
              </a:ext>
            </a:extLst>
          </p:cNvPr>
          <p:cNvGrpSpPr/>
          <p:nvPr/>
        </p:nvGrpSpPr>
        <p:grpSpPr>
          <a:xfrm>
            <a:off x="471596" y="1117330"/>
            <a:ext cx="3613086" cy="4448275"/>
            <a:chOff x="468354" y="1032630"/>
            <a:chExt cx="3613086" cy="4448275"/>
          </a:xfrm>
        </p:grpSpPr>
        <p:sp>
          <p:nvSpPr>
            <p:cNvPr id="2" name="文本框 1">
              <a:extLst>
                <a:ext uri="{FF2B5EF4-FFF2-40B4-BE49-F238E27FC236}">
                  <a16:creationId xmlns:a16="http://schemas.microsoft.com/office/drawing/2014/main" id="{49A315A9-BB01-43F0-8CCA-C4AE81293C0A}"/>
                </a:ext>
              </a:extLst>
            </p:cNvPr>
            <p:cNvSpPr txBox="1"/>
            <p:nvPr/>
          </p:nvSpPr>
          <p:spPr>
            <a:xfrm>
              <a:off x="1675174" y="1032630"/>
              <a:ext cx="1210588" cy="400110"/>
            </a:xfrm>
            <a:prstGeom prst="rect">
              <a:avLst/>
            </a:prstGeom>
            <a:solidFill>
              <a:srgbClr val="00B050"/>
            </a:solidFill>
            <a:effectLst>
              <a:outerShdw blurRad="50800" dist="38100" dir="18900000" algn="bl" rotWithShape="0">
                <a:prstClr val="black">
                  <a:alpha val="40000"/>
                </a:prstClr>
              </a:outerShdw>
            </a:effectLst>
          </p:spPr>
          <p:txBody>
            <a:bodyPr wrap="none" rtlCol="0">
              <a:spAutoFit/>
            </a:bodyPr>
            <a:lstStyle/>
            <a:p>
              <a:r>
                <a:rPr lang="zh-CN" altLang="en-US" sz="2000" dirty="0">
                  <a:solidFill>
                    <a:schemeClr val="bg1"/>
                  </a:solidFill>
                  <a:cs typeface="+mn-ea"/>
                  <a:sym typeface="+mn-lt"/>
                </a:rPr>
                <a:t>能源困局</a:t>
              </a:r>
            </a:p>
          </p:txBody>
        </p:sp>
        <p:pic>
          <p:nvPicPr>
            <p:cNvPr id="75" name="图片 74">
              <a:extLst>
                <a:ext uri="{FF2B5EF4-FFF2-40B4-BE49-F238E27FC236}">
                  <a16:creationId xmlns:a16="http://schemas.microsoft.com/office/drawing/2014/main" id="{EDB6247D-F035-4DE4-91FC-C1BDCD7B5F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522" y="3923015"/>
              <a:ext cx="1833918" cy="1123977"/>
            </a:xfrm>
            <a:prstGeom prst="rect">
              <a:avLst/>
            </a:prstGeom>
          </p:spPr>
        </p:pic>
        <p:pic>
          <p:nvPicPr>
            <p:cNvPr id="74" name="图片 73">
              <a:extLst>
                <a:ext uri="{FF2B5EF4-FFF2-40B4-BE49-F238E27FC236}">
                  <a16:creationId xmlns:a16="http://schemas.microsoft.com/office/drawing/2014/main" id="{D4D975EB-F74A-4F0A-83A8-0D0B3E3EDC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354" y="4017564"/>
              <a:ext cx="1780322" cy="1064269"/>
            </a:xfrm>
            <a:prstGeom prst="rect">
              <a:avLst/>
            </a:prstGeom>
          </p:spPr>
        </p:pic>
        <p:sp>
          <p:nvSpPr>
            <p:cNvPr id="4" name="矩形 3">
              <a:extLst>
                <a:ext uri="{FF2B5EF4-FFF2-40B4-BE49-F238E27FC236}">
                  <a16:creationId xmlns:a16="http://schemas.microsoft.com/office/drawing/2014/main" id="{24D9CCCE-C536-40A7-88B7-487A6632AD83}"/>
                </a:ext>
              </a:extLst>
            </p:cNvPr>
            <p:cNvSpPr/>
            <p:nvPr/>
          </p:nvSpPr>
          <p:spPr>
            <a:xfrm>
              <a:off x="593267" y="5111573"/>
              <a:ext cx="3416320" cy="369332"/>
            </a:xfrm>
            <a:prstGeom prst="rect">
              <a:avLst/>
            </a:prstGeom>
          </p:spPr>
          <p:txBody>
            <a:bodyPr wrap="none">
              <a:spAutoFit/>
            </a:bodyPr>
            <a:lstStyle/>
            <a:p>
              <a:r>
                <a:rPr lang="zh-CN" altLang="en-US" dirty="0">
                  <a:solidFill>
                    <a:srgbClr val="C00000"/>
                  </a:solidFill>
                  <a:cs typeface="+mn-ea"/>
                  <a:sym typeface="+mn-lt"/>
                </a:rPr>
                <a:t>传统油藏、页岩油气、凝析气藏</a:t>
              </a:r>
            </a:p>
          </p:txBody>
        </p:sp>
        <p:pic>
          <p:nvPicPr>
            <p:cNvPr id="16" name="图片 15">
              <a:extLst>
                <a:ext uri="{FF2B5EF4-FFF2-40B4-BE49-F238E27FC236}">
                  <a16:creationId xmlns:a16="http://schemas.microsoft.com/office/drawing/2014/main" id="{60D25503-7D8C-4DBD-87D6-C27B9B088D7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9497" y="1481647"/>
              <a:ext cx="3601943" cy="2471335"/>
            </a:xfrm>
            <a:prstGeom prst="rect">
              <a:avLst/>
            </a:prstGeom>
            <a:ln w="19050">
              <a:solidFill>
                <a:srgbClr val="FF0000"/>
              </a:solidFill>
            </a:ln>
            <a:effectLst>
              <a:outerShdw blurRad="50800" dist="38100" dir="18900000" algn="bl" rotWithShape="0">
                <a:prstClr val="black">
                  <a:alpha val="40000"/>
                </a:prstClr>
              </a:outerShdw>
            </a:effectLst>
          </p:spPr>
        </p:pic>
      </p:grpSp>
      <p:grpSp>
        <p:nvGrpSpPr>
          <p:cNvPr id="19" name="Group 18">
            <a:extLst>
              <a:ext uri="{FF2B5EF4-FFF2-40B4-BE49-F238E27FC236}">
                <a16:creationId xmlns:a16="http://schemas.microsoft.com/office/drawing/2014/main" id="{016AEC0A-C6E5-F949-8A55-69C6BEA8FF0C}"/>
              </a:ext>
            </a:extLst>
          </p:cNvPr>
          <p:cNvGrpSpPr/>
          <p:nvPr/>
        </p:nvGrpSpPr>
        <p:grpSpPr>
          <a:xfrm>
            <a:off x="8138932" y="1140671"/>
            <a:ext cx="3561009" cy="4424921"/>
            <a:chOff x="8135690" y="1055971"/>
            <a:chExt cx="3561009" cy="4424921"/>
          </a:xfrm>
        </p:grpSpPr>
        <p:sp>
          <p:nvSpPr>
            <p:cNvPr id="71" name="文本框 70">
              <a:extLst>
                <a:ext uri="{FF2B5EF4-FFF2-40B4-BE49-F238E27FC236}">
                  <a16:creationId xmlns:a16="http://schemas.microsoft.com/office/drawing/2014/main" id="{C5B10769-8995-463D-9A35-15755A0C22F8}"/>
                </a:ext>
              </a:extLst>
            </p:cNvPr>
            <p:cNvSpPr txBox="1"/>
            <p:nvPr/>
          </p:nvSpPr>
          <p:spPr>
            <a:xfrm>
              <a:off x="9362196" y="1055971"/>
              <a:ext cx="1107996" cy="369332"/>
            </a:xfrm>
            <a:prstGeom prst="rect">
              <a:avLst/>
            </a:prstGeom>
            <a:solidFill>
              <a:srgbClr val="00B050"/>
            </a:solidFill>
            <a:effectLst>
              <a:outerShdw blurRad="50800" dist="38100" dir="18900000" algn="bl" rotWithShape="0">
                <a:prstClr val="black">
                  <a:alpha val="40000"/>
                </a:prstClr>
              </a:outerShdw>
            </a:effectLst>
          </p:spPr>
          <p:txBody>
            <a:bodyPr wrap="none" rtlCol="0">
              <a:spAutoFit/>
            </a:bodyPr>
            <a:lstStyle/>
            <a:p>
              <a:r>
                <a:rPr lang="zh-CN" altLang="en-US" dirty="0">
                  <a:solidFill>
                    <a:schemeClr val="bg1"/>
                  </a:solidFill>
                  <a:cs typeface="+mn-ea"/>
                  <a:sym typeface="+mn-lt"/>
                </a:rPr>
                <a:t>污染治理</a:t>
              </a:r>
            </a:p>
          </p:txBody>
        </p:sp>
        <p:sp>
          <p:nvSpPr>
            <p:cNvPr id="76" name="矩形 75">
              <a:extLst>
                <a:ext uri="{FF2B5EF4-FFF2-40B4-BE49-F238E27FC236}">
                  <a16:creationId xmlns:a16="http://schemas.microsoft.com/office/drawing/2014/main" id="{379678B1-2733-4871-BCBF-5EBC0F66C72E}"/>
                </a:ext>
              </a:extLst>
            </p:cNvPr>
            <p:cNvSpPr/>
            <p:nvPr/>
          </p:nvSpPr>
          <p:spPr>
            <a:xfrm>
              <a:off x="8241514" y="5111560"/>
              <a:ext cx="3185488" cy="369332"/>
            </a:xfrm>
            <a:prstGeom prst="rect">
              <a:avLst/>
            </a:prstGeom>
          </p:spPr>
          <p:txBody>
            <a:bodyPr wrap="none">
              <a:spAutoFit/>
            </a:bodyPr>
            <a:lstStyle/>
            <a:p>
              <a:pPr algn="ctr"/>
              <a:r>
                <a:rPr lang="zh-CN" altLang="en-US" dirty="0">
                  <a:solidFill>
                    <a:srgbClr val="C00000"/>
                  </a:solidFill>
                  <a:cs typeface="+mn-ea"/>
                  <a:sym typeface="+mn-lt"/>
                </a:rPr>
                <a:t>地下水污染处理、核废料埋存</a:t>
              </a:r>
            </a:p>
          </p:txBody>
        </p:sp>
        <p:pic>
          <p:nvPicPr>
            <p:cNvPr id="78" name="图片 77">
              <a:extLst>
                <a:ext uri="{FF2B5EF4-FFF2-40B4-BE49-F238E27FC236}">
                  <a16:creationId xmlns:a16="http://schemas.microsoft.com/office/drawing/2014/main" id="{5E70C77A-BDE6-49B3-8A98-E888DF0D23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69971" y="4072196"/>
              <a:ext cx="1667579" cy="994905"/>
            </a:xfrm>
            <a:prstGeom prst="rect">
              <a:avLst/>
            </a:prstGeom>
          </p:spPr>
        </p:pic>
        <p:pic>
          <p:nvPicPr>
            <p:cNvPr id="79" name="图片 78">
              <a:extLst>
                <a:ext uri="{FF2B5EF4-FFF2-40B4-BE49-F238E27FC236}">
                  <a16:creationId xmlns:a16="http://schemas.microsoft.com/office/drawing/2014/main" id="{B06E151F-407B-43D1-B61F-9075782DFE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994" y="4072195"/>
              <a:ext cx="1410143" cy="950447"/>
            </a:xfrm>
            <a:prstGeom prst="rect">
              <a:avLst/>
            </a:prstGeom>
          </p:spPr>
        </p:pic>
        <p:pic>
          <p:nvPicPr>
            <p:cNvPr id="8" name="图片 7">
              <a:extLst>
                <a:ext uri="{FF2B5EF4-FFF2-40B4-BE49-F238E27FC236}">
                  <a16:creationId xmlns:a16="http://schemas.microsoft.com/office/drawing/2014/main" id="{E2C72089-FD2B-4ED7-8500-D96ED52CD52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5690" y="1462125"/>
              <a:ext cx="3561009" cy="2522441"/>
            </a:xfrm>
            <a:prstGeom prst="rect">
              <a:avLst/>
            </a:prstGeom>
            <a:ln>
              <a:noFill/>
            </a:ln>
            <a:effectLst>
              <a:outerShdw blurRad="50800" dist="38100" dir="18900000" algn="bl" rotWithShape="0">
                <a:prstClr val="black">
                  <a:alpha val="40000"/>
                </a:prstClr>
              </a:outerShdw>
            </a:effectLst>
          </p:spPr>
        </p:pic>
      </p:grpSp>
      <p:grpSp>
        <p:nvGrpSpPr>
          <p:cNvPr id="18" name="Group 17">
            <a:extLst>
              <a:ext uri="{FF2B5EF4-FFF2-40B4-BE49-F238E27FC236}">
                <a16:creationId xmlns:a16="http://schemas.microsoft.com/office/drawing/2014/main" id="{3ADCF1FE-AB41-474D-955E-C14C77B2AE8B}"/>
              </a:ext>
            </a:extLst>
          </p:cNvPr>
          <p:cNvGrpSpPr/>
          <p:nvPr/>
        </p:nvGrpSpPr>
        <p:grpSpPr>
          <a:xfrm>
            <a:off x="4295034" y="1142019"/>
            <a:ext cx="3665367" cy="4422304"/>
            <a:chOff x="4291792" y="1057320"/>
            <a:chExt cx="3665367" cy="4422304"/>
          </a:xfrm>
          <a:effectLst/>
        </p:grpSpPr>
        <p:pic>
          <p:nvPicPr>
            <p:cNvPr id="12" name="图片 11">
              <a:extLst>
                <a:ext uri="{FF2B5EF4-FFF2-40B4-BE49-F238E27FC236}">
                  <a16:creationId xmlns:a16="http://schemas.microsoft.com/office/drawing/2014/main" id="{1FCE263D-83E0-4CCE-9412-19921770769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23095" y="1481649"/>
              <a:ext cx="3634064" cy="2474473"/>
            </a:xfrm>
            <a:prstGeom prst="rect">
              <a:avLst/>
            </a:prstGeom>
            <a:ln w="19050">
              <a:solidFill>
                <a:srgbClr val="FF0000"/>
              </a:solidFill>
            </a:ln>
            <a:effectLst>
              <a:outerShdw blurRad="50800" dist="38100" dir="18900000" algn="bl" rotWithShape="0">
                <a:prstClr val="black">
                  <a:alpha val="40000"/>
                </a:prstClr>
              </a:outerShdw>
            </a:effectLst>
          </p:spPr>
        </p:pic>
        <p:sp>
          <p:nvSpPr>
            <p:cNvPr id="72" name="文本框 71">
              <a:extLst>
                <a:ext uri="{FF2B5EF4-FFF2-40B4-BE49-F238E27FC236}">
                  <a16:creationId xmlns:a16="http://schemas.microsoft.com/office/drawing/2014/main" id="{36ED150F-289A-4AAE-B73A-8E1CC1CD8A88}"/>
                </a:ext>
              </a:extLst>
            </p:cNvPr>
            <p:cNvSpPr txBox="1"/>
            <p:nvPr/>
          </p:nvSpPr>
          <p:spPr>
            <a:xfrm>
              <a:off x="5586129" y="1057320"/>
              <a:ext cx="1107996" cy="369332"/>
            </a:xfrm>
            <a:prstGeom prst="rect">
              <a:avLst/>
            </a:prstGeom>
            <a:solidFill>
              <a:srgbClr val="00B050"/>
            </a:solidFill>
            <a:effectLst>
              <a:outerShdw blurRad="50800" dist="38100" dir="18900000" algn="bl" rotWithShape="0">
                <a:prstClr val="black">
                  <a:alpha val="40000"/>
                </a:prstClr>
              </a:outerShdw>
            </a:effectLst>
          </p:spPr>
          <p:txBody>
            <a:bodyPr wrap="none" rtlCol="0">
              <a:spAutoFit/>
            </a:bodyPr>
            <a:lstStyle/>
            <a:p>
              <a:r>
                <a:rPr lang="zh-CN" altLang="en-US" dirty="0">
                  <a:solidFill>
                    <a:schemeClr val="bg1"/>
                  </a:solidFill>
                  <a:cs typeface="+mn-ea"/>
                  <a:sym typeface="+mn-lt"/>
                </a:rPr>
                <a:t>双碳目标</a:t>
              </a:r>
            </a:p>
          </p:txBody>
        </p:sp>
        <p:sp>
          <p:nvSpPr>
            <p:cNvPr id="77" name="矩形 76">
              <a:extLst>
                <a:ext uri="{FF2B5EF4-FFF2-40B4-BE49-F238E27FC236}">
                  <a16:creationId xmlns:a16="http://schemas.microsoft.com/office/drawing/2014/main" id="{CB4ED3C6-EA08-4DE5-B494-C41DC6552887}"/>
                </a:ext>
              </a:extLst>
            </p:cNvPr>
            <p:cNvSpPr/>
            <p:nvPr/>
          </p:nvSpPr>
          <p:spPr>
            <a:xfrm>
              <a:off x="4844159" y="5110292"/>
              <a:ext cx="2723824" cy="369332"/>
            </a:xfrm>
            <a:prstGeom prst="rect">
              <a:avLst/>
            </a:prstGeom>
          </p:spPr>
          <p:txBody>
            <a:bodyPr wrap="none">
              <a:spAutoFit/>
            </a:bodyPr>
            <a:lstStyle/>
            <a:p>
              <a:pPr algn="ctr"/>
              <a:r>
                <a:rPr lang="zh-CN" altLang="en-US" dirty="0">
                  <a:solidFill>
                    <a:srgbClr val="C00000"/>
                  </a:solidFill>
                  <a:cs typeface="+mn-ea"/>
                  <a:sym typeface="+mn-lt"/>
                </a:rPr>
                <a:t>地热开发、二氧化碳埋存</a:t>
              </a:r>
            </a:p>
          </p:txBody>
        </p:sp>
        <p:pic>
          <p:nvPicPr>
            <p:cNvPr id="82" name="图片 81">
              <a:extLst>
                <a:ext uri="{FF2B5EF4-FFF2-40B4-BE49-F238E27FC236}">
                  <a16:creationId xmlns:a16="http://schemas.microsoft.com/office/drawing/2014/main" id="{A4211CAB-AB57-4EB7-8607-7FB05B396D3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13049" y="4027267"/>
              <a:ext cx="1536416" cy="1038400"/>
            </a:xfrm>
            <a:prstGeom prst="rect">
              <a:avLst/>
            </a:prstGeom>
            <a:effectLst/>
          </p:spPr>
        </p:pic>
        <p:pic>
          <p:nvPicPr>
            <p:cNvPr id="84" name="图片 83">
              <a:extLst>
                <a:ext uri="{FF2B5EF4-FFF2-40B4-BE49-F238E27FC236}">
                  <a16:creationId xmlns:a16="http://schemas.microsoft.com/office/drawing/2014/main" id="{8B27CB31-4B39-49B4-A9BB-6680EE0F803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49465" y="4027267"/>
              <a:ext cx="2087866" cy="1038399"/>
            </a:xfrm>
            <a:prstGeom prst="rect">
              <a:avLst/>
            </a:prstGeom>
            <a:effectLst/>
          </p:spPr>
        </p:pic>
        <p:sp>
          <p:nvSpPr>
            <p:cNvPr id="80" name="矩形 79">
              <a:extLst>
                <a:ext uri="{FF2B5EF4-FFF2-40B4-BE49-F238E27FC236}">
                  <a16:creationId xmlns:a16="http://schemas.microsoft.com/office/drawing/2014/main" id="{EE82DAEE-1BC4-4111-B4C5-19CA8ADE0D17}"/>
                </a:ext>
              </a:extLst>
            </p:cNvPr>
            <p:cNvSpPr/>
            <p:nvPr/>
          </p:nvSpPr>
          <p:spPr>
            <a:xfrm>
              <a:off x="4291792" y="3804945"/>
              <a:ext cx="2023311" cy="200055"/>
            </a:xfrm>
            <a:prstGeom prst="rect">
              <a:avLst/>
            </a:prstGeom>
          </p:spPr>
          <p:txBody>
            <a:bodyPr wrap="none">
              <a:spAutoFit/>
            </a:bodyPr>
            <a:lstStyle/>
            <a:p>
              <a:r>
                <a:rPr lang="en-US" altLang="zh-CN" sz="700" dirty="0" err="1">
                  <a:solidFill>
                    <a:srgbClr val="000000"/>
                  </a:solidFill>
                  <a:cs typeface="+mn-ea"/>
                  <a:sym typeface="+mn-lt"/>
                </a:rPr>
                <a:t>BPEnergy</a:t>
              </a:r>
              <a:r>
                <a:rPr lang="zh-CN" altLang="en-US" sz="700" dirty="0">
                  <a:solidFill>
                    <a:srgbClr val="000000"/>
                  </a:solidFill>
                  <a:cs typeface="+mn-ea"/>
                  <a:sym typeface="+mn-lt"/>
                </a:rPr>
                <a:t>，中国生态环境部，中金公司研究部</a:t>
              </a:r>
              <a:endParaRPr lang="zh-CN" altLang="en-US" sz="700" dirty="0">
                <a:cs typeface="+mn-ea"/>
                <a:sym typeface="+mn-lt"/>
              </a:endParaRPr>
            </a:p>
          </p:txBody>
        </p:sp>
      </p:grpSp>
      <p:sp>
        <p:nvSpPr>
          <p:cNvPr id="10" name="日期占位符 9">
            <a:extLst>
              <a:ext uri="{FF2B5EF4-FFF2-40B4-BE49-F238E27FC236}">
                <a16:creationId xmlns:a16="http://schemas.microsoft.com/office/drawing/2014/main" id="{D45C5858-EBD3-4084-A18A-4A982B409F9B}"/>
              </a:ext>
            </a:extLst>
          </p:cNvPr>
          <p:cNvSpPr>
            <a:spLocks noGrp="1"/>
          </p:cNvSpPr>
          <p:nvPr>
            <p:ph type="dt" sz="half" idx="10"/>
          </p:nvPr>
        </p:nvSpPr>
        <p:spPr/>
        <p:txBody>
          <a:bodyPr/>
          <a:lstStyle/>
          <a:p>
            <a:fld id="{998E38E4-4097-48FC-9B46-C04C2A4FFC24}" type="datetime1">
              <a:rPr lang="zh-CN" altLang="en-US" smtClean="0">
                <a:cs typeface="+mn-ea"/>
                <a:sym typeface="+mn-lt"/>
              </a:rPr>
              <a:t>2022/8/22</a:t>
            </a:fld>
            <a:endParaRPr lang="zh-CN" altLang="en-US" dirty="0">
              <a:cs typeface="+mn-ea"/>
              <a:sym typeface="+mn-lt"/>
            </a:endParaRPr>
          </a:p>
        </p:txBody>
      </p:sp>
      <p:sp>
        <p:nvSpPr>
          <p:cNvPr id="11" name="灯片编号占位符 10">
            <a:extLst>
              <a:ext uri="{FF2B5EF4-FFF2-40B4-BE49-F238E27FC236}">
                <a16:creationId xmlns:a16="http://schemas.microsoft.com/office/drawing/2014/main" id="{76E11C7F-38A3-482E-9ED8-4088B20E8144}"/>
              </a:ext>
            </a:extLst>
          </p:cNvPr>
          <p:cNvSpPr>
            <a:spLocks noGrp="1"/>
          </p:cNvSpPr>
          <p:nvPr>
            <p:ph type="sldNum" sz="quarter" idx="12"/>
          </p:nvPr>
        </p:nvSpPr>
        <p:spPr/>
        <p:txBody>
          <a:bodyPr/>
          <a:lstStyle/>
          <a:p>
            <a:fld id="{AA4E786F-588D-4932-A7B2-AE3451FA4ACA}" type="slidenum">
              <a:rPr lang="zh-CN" altLang="en-US" smtClean="0">
                <a:cs typeface="+mn-ea"/>
                <a:sym typeface="+mn-lt"/>
              </a:rPr>
              <a:pPr/>
              <a:t>0</a:t>
            </a:fld>
            <a:endParaRPr lang="zh-CN" altLang="en-US" dirty="0">
              <a:cs typeface="+mn-ea"/>
              <a:sym typeface="+mn-lt"/>
            </a:endParaRPr>
          </a:p>
        </p:txBody>
      </p:sp>
      <p:pic>
        <p:nvPicPr>
          <p:cNvPr id="39" name="图片 38">
            <a:extLst>
              <a:ext uri="{FF2B5EF4-FFF2-40B4-BE49-F238E27FC236}">
                <a16:creationId xmlns:a16="http://schemas.microsoft.com/office/drawing/2014/main" id="{DAB999C0-D7C0-4BDB-96B5-D338F9CC009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5" name="矩形: 圆顶角 4">
            <a:extLst>
              <a:ext uri="{FF2B5EF4-FFF2-40B4-BE49-F238E27FC236}">
                <a16:creationId xmlns:a16="http://schemas.microsoft.com/office/drawing/2014/main" id="{810873A7-B8EE-44C1-B789-F7531BBEC8B4}"/>
              </a:ext>
            </a:extLst>
          </p:cNvPr>
          <p:cNvSpPr/>
          <p:nvPr/>
        </p:nvSpPr>
        <p:spPr>
          <a:xfrm>
            <a:off x="482600" y="5779600"/>
            <a:ext cx="11214099" cy="532300"/>
          </a:xfrm>
          <a:prstGeom prst="round2SameRect">
            <a:avLst/>
          </a:prstGeom>
          <a:gradFill>
            <a:gsLst>
              <a:gs pos="29000">
                <a:schemeClr val="accent6">
                  <a:alpha val="85000"/>
                </a:schemeClr>
              </a:gs>
              <a:gs pos="0">
                <a:schemeClr val="accent6">
                  <a:lumMod val="60000"/>
                  <a:lumOff val="40000"/>
                </a:schemeClr>
              </a:gs>
              <a:gs pos="100000">
                <a:schemeClr val="accent6">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cs typeface="+mn-ea"/>
                <a:sym typeface="+mn-lt"/>
              </a:rPr>
              <a:t>研究目标：为这些应用场景，提供一个开源、现代化、高效、并行模拟软件包</a:t>
            </a:r>
          </a:p>
        </p:txBody>
      </p:sp>
    </p:spTree>
    <p:custDataLst>
      <p:tags r:id="rId1"/>
    </p:custDataLst>
    <p:extLst>
      <p:ext uri="{BB962C8B-B14F-4D97-AF65-F5344CB8AC3E}">
        <p14:creationId xmlns:p14="http://schemas.microsoft.com/office/powerpoint/2010/main" val="59973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经典三相黑油模型</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2022/8/22</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9</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grpSp>
        <p:nvGrpSpPr>
          <p:cNvPr id="7" name="组合 6">
            <a:extLst>
              <a:ext uri="{FF2B5EF4-FFF2-40B4-BE49-F238E27FC236}">
                <a16:creationId xmlns:a16="http://schemas.microsoft.com/office/drawing/2014/main" id="{1C5C0118-B75F-4779-9795-258ABEFD7F86}"/>
              </a:ext>
            </a:extLst>
          </p:cNvPr>
          <p:cNvGrpSpPr/>
          <p:nvPr/>
        </p:nvGrpSpPr>
        <p:grpSpPr>
          <a:xfrm>
            <a:off x="330580" y="990600"/>
            <a:ext cx="5174823" cy="5321299"/>
            <a:chOff x="330580" y="990600"/>
            <a:chExt cx="5174823" cy="5321299"/>
          </a:xfrm>
        </p:grpSpPr>
        <p:pic>
          <p:nvPicPr>
            <p:cNvPr id="22" name="Picture 4">
              <a:extLst>
                <a:ext uri="{FF2B5EF4-FFF2-40B4-BE49-F238E27FC236}">
                  <a16:creationId xmlns:a16="http://schemas.microsoft.com/office/drawing/2014/main" id="{9D947E7F-FE54-4AA9-BBD3-8D7A1997C8DE}"/>
                </a:ext>
              </a:extLst>
            </p:cNvPr>
            <p:cNvPicPr>
              <a:picLocks noChangeAspect="1"/>
            </p:cNvPicPr>
            <p:nvPr/>
          </p:nvPicPr>
          <p:blipFill>
            <a:blip r:embed="rId6"/>
            <a:stretch>
              <a:fillRect/>
            </a:stretch>
          </p:blipFill>
          <p:spPr>
            <a:xfrm>
              <a:off x="3449448" y="2651479"/>
              <a:ext cx="1828848" cy="1999540"/>
            </a:xfrm>
            <a:prstGeom prst="rect">
              <a:avLst/>
            </a:prstGeom>
          </p:spPr>
        </p:pic>
        <p:pic>
          <p:nvPicPr>
            <p:cNvPr id="23" name="Picture 6">
              <a:extLst>
                <a:ext uri="{FF2B5EF4-FFF2-40B4-BE49-F238E27FC236}">
                  <a16:creationId xmlns:a16="http://schemas.microsoft.com/office/drawing/2014/main" id="{D1207FD0-211F-4CCF-8098-8C56FEE509F8}"/>
                </a:ext>
              </a:extLst>
            </p:cNvPr>
            <p:cNvPicPr>
              <a:picLocks noChangeAspect="1"/>
            </p:cNvPicPr>
            <p:nvPr/>
          </p:nvPicPr>
          <p:blipFill>
            <a:blip r:embed="rId7"/>
            <a:stretch>
              <a:fillRect/>
            </a:stretch>
          </p:blipFill>
          <p:spPr>
            <a:xfrm>
              <a:off x="482600" y="2448667"/>
              <a:ext cx="2147557" cy="2314589"/>
            </a:xfrm>
            <a:prstGeom prst="rect">
              <a:avLst/>
            </a:prstGeom>
          </p:spPr>
        </p:pic>
        <p:pic>
          <p:nvPicPr>
            <p:cNvPr id="24" name="Picture 11">
              <a:extLst>
                <a:ext uri="{FF2B5EF4-FFF2-40B4-BE49-F238E27FC236}">
                  <a16:creationId xmlns:a16="http://schemas.microsoft.com/office/drawing/2014/main" id="{CFFD153F-3CB9-448F-A55B-1B3758BE9EE9}"/>
                </a:ext>
              </a:extLst>
            </p:cNvPr>
            <p:cNvPicPr>
              <a:picLocks noChangeAspect="1"/>
            </p:cNvPicPr>
            <p:nvPr/>
          </p:nvPicPr>
          <p:blipFill>
            <a:blip r:embed="rId8"/>
            <a:stretch>
              <a:fillRect/>
            </a:stretch>
          </p:blipFill>
          <p:spPr>
            <a:xfrm>
              <a:off x="330580" y="4717760"/>
              <a:ext cx="5174823" cy="1594139"/>
            </a:xfrm>
            <a:prstGeom prst="rect">
              <a:avLst/>
            </a:prstGeom>
          </p:spPr>
        </p:pic>
        <p:sp>
          <p:nvSpPr>
            <p:cNvPr id="25" name="TextBox 12">
              <a:extLst>
                <a:ext uri="{FF2B5EF4-FFF2-40B4-BE49-F238E27FC236}">
                  <a16:creationId xmlns:a16="http://schemas.microsoft.com/office/drawing/2014/main" id="{256C710E-0B5D-4561-95FD-A93E3CDABE87}"/>
                </a:ext>
              </a:extLst>
            </p:cNvPr>
            <p:cNvSpPr txBox="1"/>
            <p:nvPr/>
          </p:nvSpPr>
          <p:spPr>
            <a:xfrm>
              <a:off x="492510" y="990600"/>
              <a:ext cx="4984985" cy="1423980"/>
            </a:xfrm>
            <a:prstGeom prst="rect">
              <a:avLst/>
            </a:prstGeom>
            <a:solidFill>
              <a:schemeClr val="tx1">
                <a:lumMod val="75000"/>
                <a:lumOff val="25000"/>
              </a:schemeClr>
            </a:solidFill>
            <a:ln>
              <a:noFill/>
            </a:ln>
          </p:spPr>
          <p:txBody>
            <a:bodyPr wrap="square" rtlCol="0">
              <a:spAutoFit/>
            </a:bodyPr>
            <a:lstStyle/>
            <a:p>
              <a:pPr algn="just">
                <a:lnSpc>
                  <a:spcPct val="150000"/>
                </a:lnSpc>
              </a:pPr>
              <a:r>
                <a:rPr lang="zh-CN" altLang="en-US" sz="2000" dirty="0">
                  <a:solidFill>
                    <a:schemeClr val="bg1"/>
                  </a:solidFill>
                  <a:cs typeface="+mn-ea"/>
                  <a:sym typeface="+mn-lt"/>
                </a:rPr>
                <a:t>可以利用这些关系式来给出组分模型框架下的黑油模型，并在统一的程序框架内对黑油和组分模型进行模拟！</a:t>
              </a:r>
              <a:endParaRPr lang="en-US" sz="1600" dirty="0">
                <a:solidFill>
                  <a:schemeClr val="bg1"/>
                </a:solidFill>
                <a:cs typeface="+mn-ea"/>
                <a:sym typeface="+mn-lt"/>
              </a:endParaRPr>
            </a:p>
          </p:txBody>
        </p:sp>
      </p:grpSp>
      <p:grpSp>
        <p:nvGrpSpPr>
          <p:cNvPr id="36" name="Group 15">
            <a:extLst>
              <a:ext uri="{FF2B5EF4-FFF2-40B4-BE49-F238E27FC236}">
                <a16:creationId xmlns:a16="http://schemas.microsoft.com/office/drawing/2014/main" id="{8A67A602-7BF5-40F5-9D64-1E260ECB85C7}"/>
              </a:ext>
            </a:extLst>
          </p:cNvPr>
          <p:cNvGrpSpPr/>
          <p:nvPr/>
        </p:nvGrpSpPr>
        <p:grpSpPr>
          <a:xfrm rot="5400000">
            <a:off x="3183921" y="3626406"/>
            <a:ext cx="4942035" cy="49686"/>
            <a:chOff x="3772357" y="3208317"/>
            <a:chExt cx="4845230" cy="108137"/>
          </a:xfrm>
        </p:grpSpPr>
        <p:sp>
          <p:nvSpPr>
            <p:cNvPr id="37" name="Parallelogram 11">
              <a:extLst>
                <a:ext uri="{FF2B5EF4-FFF2-40B4-BE49-F238E27FC236}">
                  <a16:creationId xmlns:a16="http://schemas.microsoft.com/office/drawing/2014/main" id="{9F0B4A51-453A-4127-81A8-B35ADA4AF41D}"/>
                </a:ext>
              </a:extLst>
            </p:cNvPr>
            <p:cNvSpPr/>
            <p:nvPr/>
          </p:nvSpPr>
          <p:spPr>
            <a:xfrm rot="10800000">
              <a:off x="3772357" y="3208317"/>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8" name="Parallelogram 24">
              <a:extLst>
                <a:ext uri="{FF2B5EF4-FFF2-40B4-BE49-F238E27FC236}">
                  <a16:creationId xmlns:a16="http://schemas.microsoft.com/office/drawing/2014/main" id="{625426A9-165F-40B6-A97C-0D574DD7D691}"/>
                </a:ext>
              </a:extLst>
            </p:cNvPr>
            <p:cNvSpPr/>
            <p:nvPr/>
          </p:nvSpPr>
          <p:spPr>
            <a:xfrm rot="10800000">
              <a:off x="4783173" y="3211234"/>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9" name="Parallelogram 25">
              <a:extLst>
                <a:ext uri="{FF2B5EF4-FFF2-40B4-BE49-F238E27FC236}">
                  <a16:creationId xmlns:a16="http://schemas.microsoft.com/office/drawing/2014/main" id="{531FA849-53AD-4EC1-960E-01F24D0980B9}"/>
                </a:ext>
              </a:extLst>
            </p:cNvPr>
            <p:cNvSpPr/>
            <p:nvPr/>
          </p:nvSpPr>
          <p:spPr>
            <a:xfrm rot="10800000">
              <a:off x="5793755" y="3220493"/>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Parallelogram 26">
              <a:extLst>
                <a:ext uri="{FF2B5EF4-FFF2-40B4-BE49-F238E27FC236}">
                  <a16:creationId xmlns:a16="http://schemas.microsoft.com/office/drawing/2014/main" id="{DC3D01C5-89D6-4EE1-BAC9-B913C7C33F7B}"/>
                </a:ext>
              </a:extLst>
            </p:cNvPr>
            <p:cNvSpPr/>
            <p:nvPr/>
          </p:nvSpPr>
          <p:spPr>
            <a:xfrm rot="10800000">
              <a:off x="6806008" y="3220493"/>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1" name="Parallelogram 27">
              <a:extLst>
                <a:ext uri="{FF2B5EF4-FFF2-40B4-BE49-F238E27FC236}">
                  <a16:creationId xmlns:a16="http://schemas.microsoft.com/office/drawing/2014/main" id="{3B36FC1B-5B52-4FB8-A68A-5DDB95564C2A}"/>
                </a:ext>
              </a:extLst>
            </p:cNvPr>
            <p:cNvSpPr/>
            <p:nvPr/>
          </p:nvSpPr>
          <p:spPr>
            <a:xfrm rot="10800000">
              <a:off x="7815153" y="3208318"/>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8" name="Group 7">
            <a:extLst>
              <a:ext uri="{FF2B5EF4-FFF2-40B4-BE49-F238E27FC236}">
                <a16:creationId xmlns:a16="http://schemas.microsoft.com/office/drawing/2014/main" id="{5B9FAE8F-2C9E-D141-AECD-D590FFA87C3D}"/>
              </a:ext>
            </a:extLst>
          </p:cNvPr>
          <p:cNvGrpSpPr/>
          <p:nvPr/>
        </p:nvGrpSpPr>
        <p:grpSpPr>
          <a:xfrm>
            <a:off x="5763854" y="1016804"/>
            <a:ext cx="6091432" cy="5295096"/>
            <a:chOff x="5763854" y="1016804"/>
            <a:chExt cx="6091432" cy="5295096"/>
          </a:xfrm>
        </p:grpSpPr>
        <p:grpSp>
          <p:nvGrpSpPr>
            <p:cNvPr id="6" name="组合 5">
              <a:extLst>
                <a:ext uri="{FF2B5EF4-FFF2-40B4-BE49-F238E27FC236}">
                  <a16:creationId xmlns:a16="http://schemas.microsoft.com/office/drawing/2014/main" id="{70EFB7F8-1234-401F-A90B-1AF76101F900}"/>
                </a:ext>
              </a:extLst>
            </p:cNvPr>
            <p:cNvGrpSpPr/>
            <p:nvPr/>
          </p:nvGrpSpPr>
          <p:grpSpPr>
            <a:xfrm>
              <a:off x="5763854" y="1016804"/>
              <a:ext cx="3929087" cy="5295096"/>
              <a:chOff x="6061356" y="1016804"/>
              <a:chExt cx="3929087" cy="5295096"/>
            </a:xfrm>
          </p:grpSpPr>
          <p:sp>
            <p:nvSpPr>
              <p:cNvPr id="28" name="TextBox 2">
                <a:extLst>
                  <a:ext uri="{FF2B5EF4-FFF2-40B4-BE49-F238E27FC236}">
                    <a16:creationId xmlns:a16="http://schemas.microsoft.com/office/drawing/2014/main" id="{02C40D4A-F267-4873-8445-13B4064971EC}"/>
                  </a:ext>
                </a:extLst>
              </p:cNvPr>
              <p:cNvSpPr txBox="1">
                <a:spLocks noChangeArrowheads="1"/>
              </p:cNvSpPr>
              <p:nvPr/>
            </p:nvSpPr>
            <p:spPr bwMode="auto">
              <a:xfrm>
                <a:off x="6061356" y="1016804"/>
                <a:ext cx="204411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物质</a:t>
                </a:r>
                <a:r>
                  <a:rPr lang="en-US" altLang="en-US" sz="2000" b="0" dirty="0" err="1">
                    <a:latin typeface="+mn-lt"/>
                    <a:ea typeface="+mn-ea"/>
                    <a:cs typeface="+mn-ea"/>
                    <a:sym typeface="+mn-lt"/>
                  </a:rPr>
                  <a:t>守恒</a:t>
                </a:r>
                <a:endParaRPr lang="zh-CN" altLang="en-US" sz="2000" b="0" dirty="0">
                  <a:latin typeface="+mn-lt"/>
                  <a:ea typeface="+mn-ea"/>
                  <a:cs typeface="+mn-ea"/>
                  <a:sym typeface="+mn-lt"/>
                </a:endParaRPr>
              </a:p>
            </p:txBody>
          </p:sp>
          <p:sp>
            <p:nvSpPr>
              <p:cNvPr id="29" name="TextBox 9">
                <a:extLst>
                  <a:ext uri="{FF2B5EF4-FFF2-40B4-BE49-F238E27FC236}">
                    <a16:creationId xmlns:a16="http://schemas.microsoft.com/office/drawing/2014/main" id="{64281402-33BA-4A6F-83B3-03619BE6E5FB}"/>
                  </a:ext>
                </a:extLst>
              </p:cNvPr>
              <p:cNvSpPr txBox="1">
                <a:spLocks noChangeArrowheads="1"/>
              </p:cNvSpPr>
              <p:nvPr/>
            </p:nvSpPr>
            <p:spPr bwMode="auto">
              <a:xfrm>
                <a:off x="6061356" y="3681149"/>
                <a:ext cx="159187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en-US" altLang="zh-CN" sz="2000" b="0" dirty="0" err="1">
                    <a:latin typeface="+mn-lt"/>
                    <a:ea typeface="+mn-ea"/>
                    <a:cs typeface="+mn-ea"/>
                    <a:sym typeface="+mn-lt"/>
                  </a:rPr>
                  <a:t>Darcy</a:t>
                </a:r>
                <a:r>
                  <a:rPr lang="en-US" altLang="en-US" sz="2000" b="0" dirty="0" err="1">
                    <a:latin typeface="+mn-lt"/>
                    <a:ea typeface="+mn-ea"/>
                    <a:cs typeface="+mn-ea"/>
                    <a:sym typeface="+mn-lt"/>
                  </a:rPr>
                  <a:t>定律</a:t>
                </a:r>
                <a:endParaRPr lang="zh-CN" altLang="en-US" sz="2000" b="0" dirty="0">
                  <a:latin typeface="+mn-lt"/>
                  <a:ea typeface="+mn-ea"/>
                  <a:cs typeface="+mn-ea"/>
                  <a:sym typeface="+mn-lt"/>
                </a:endParaRPr>
              </a:p>
            </p:txBody>
          </p:sp>
          <p:sp>
            <p:nvSpPr>
              <p:cNvPr id="31" name="TextBox 13">
                <a:extLst>
                  <a:ext uri="{FF2B5EF4-FFF2-40B4-BE49-F238E27FC236}">
                    <a16:creationId xmlns:a16="http://schemas.microsoft.com/office/drawing/2014/main" id="{08D4339A-5AE0-47FB-8CB0-B1CA5BC57030}"/>
                  </a:ext>
                </a:extLst>
              </p:cNvPr>
              <p:cNvSpPr txBox="1">
                <a:spLocks noChangeArrowheads="1"/>
              </p:cNvSpPr>
              <p:nvPr/>
            </p:nvSpPr>
            <p:spPr bwMode="auto">
              <a:xfrm>
                <a:off x="6061356" y="4919231"/>
                <a:ext cx="2031287"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en-US" altLang="en-US" sz="2000" b="0" dirty="0" err="1">
                    <a:latin typeface="+mn-lt"/>
                    <a:ea typeface="+mn-ea"/>
                    <a:cs typeface="+mn-ea"/>
                    <a:sym typeface="+mn-lt"/>
                  </a:rPr>
                  <a:t>其它关系</a:t>
                </a:r>
                <a:r>
                  <a:rPr lang="zh-CN" altLang="en-US" sz="2000" b="0" dirty="0">
                    <a:latin typeface="+mn-lt"/>
                    <a:ea typeface="+mn-ea"/>
                    <a:cs typeface="+mn-ea"/>
                    <a:sym typeface="+mn-lt"/>
                  </a:rPr>
                  <a:t>式</a:t>
                </a:r>
              </a:p>
            </p:txBody>
          </p:sp>
          <p:pic>
            <p:nvPicPr>
              <p:cNvPr id="32" name="Picture 7" descr="latex-image-1.pdf">
                <a:extLst>
                  <a:ext uri="{FF2B5EF4-FFF2-40B4-BE49-F238E27FC236}">
                    <a16:creationId xmlns:a16="http://schemas.microsoft.com/office/drawing/2014/main" id="{BBEB33A2-9373-4B70-ACE6-F0DE8F277598}"/>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27230" y="5385729"/>
                <a:ext cx="1963213" cy="27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8" descr="latex-image-1.pdf">
                <a:extLst>
                  <a:ext uri="{FF2B5EF4-FFF2-40B4-BE49-F238E27FC236}">
                    <a16:creationId xmlns:a16="http://schemas.microsoft.com/office/drawing/2014/main" id="{6AA09AFC-C0FC-4296-8E0B-B7E40F921FF8}"/>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19427" y="6085480"/>
                <a:ext cx="1778819" cy="22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0" descr="latex-image-1.pdf">
                <a:extLst>
                  <a:ext uri="{FF2B5EF4-FFF2-40B4-BE49-F238E27FC236}">
                    <a16:creationId xmlns:a16="http://schemas.microsoft.com/office/drawing/2014/main" id="{6F466D05-6B5F-4AC4-8018-8B0A2B2B3CC3}"/>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17892" y="5749502"/>
                <a:ext cx="1581889" cy="24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Picture 4">
              <a:extLst>
                <a:ext uri="{FF2B5EF4-FFF2-40B4-BE49-F238E27FC236}">
                  <a16:creationId xmlns:a16="http://schemas.microsoft.com/office/drawing/2014/main" id="{811570EB-047F-904C-909B-557698699D47}"/>
                </a:ext>
              </a:extLst>
            </p:cNvPr>
            <p:cNvPicPr>
              <a:picLocks noChangeAspect="1"/>
            </p:cNvPicPr>
            <p:nvPr/>
          </p:nvPicPr>
          <p:blipFill>
            <a:blip r:embed="rId12"/>
            <a:stretch>
              <a:fillRect/>
            </a:stretch>
          </p:blipFill>
          <p:spPr>
            <a:xfrm>
              <a:off x="6664597" y="4169800"/>
              <a:ext cx="4400477" cy="555200"/>
            </a:xfrm>
            <a:prstGeom prst="rect">
              <a:avLst/>
            </a:prstGeom>
          </p:spPr>
        </p:pic>
        <p:pic>
          <p:nvPicPr>
            <p:cNvPr id="11" name="Picture 10">
              <a:extLst>
                <a:ext uri="{FF2B5EF4-FFF2-40B4-BE49-F238E27FC236}">
                  <a16:creationId xmlns:a16="http://schemas.microsoft.com/office/drawing/2014/main" id="{2EC117F1-3859-084B-AFAA-1BFBCB94B2E8}"/>
                </a:ext>
              </a:extLst>
            </p:cNvPr>
            <p:cNvPicPr>
              <a:picLocks noChangeAspect="1"/>
            </p:cNvPicPr>
            <p:nvPr/>
          </p:nvPicPr>
          <p:blipFill>
            <a:blip r:embed="rId13"/>
            <a:stretch>
              <a:fillRect/>
            </a:stretch>
          </p:blipFill>
          <p:spPr>
            <a:xfrm>
              <a:off x="7129750" y="2130704"/>
              <a:ext cx="3771900" cy="673100"/>
            </a:xfrm>
            <a:prstGeom prst="rect">
              <a:avLst/>
            </a:prstGeom>
          </p:spPr>
        </p:pic>
        <p:pic>
          <p:nvPicPr>
            <p:cNvPr id="12" name="Picture 11">
              <a:extLst>
                <a:ext uri="{FF2B5EF4-FFF2-40B4-BE49-F238E27FC236}">
                  <a16:creationId xmlns:a16="http://schemas.microsoft.com/office/drawing/2014/main" id="{0141980B-7EF6-1743-8EE6-4B4634C6D3C1}"/>
                </a:ext>
              </a:extLst>
            </p:cNvPr>
            <p:cNvPicPr>
              <a:picLocks noChangeAspect="1"/>
            </p:cNvPicPr>
            <p:nvPr/>
          </p:nvPicPr>
          <p:blipFill>
            <a:blip r:embed="rId14"/>
            <a:stretch>
              <a:fillRect/>
            </a:stretch>
          </p:blipFill>
          <p:spPr>
            <a:xfrm>
              <a:off x="7065087" y="1364993"/>
              <a:ext cx="4000500" cy="673100"/>
            </a:xfrm>
            <a:prstGeom prst="rect">
              <a:avLst/>
            </a:prstGeom>
          </p:spPr>
        </p:pic>
        <p:pic>
          <p:nvPicPr>
            <p:cNvPr id="14" name="Picture 13">
              <a:extLst>
                <a:ext uri="{FF2B5EF4-FFF2-40B4-BE49-F238E27FC236}">
                  <a16:creationId xmlns:a16="http://schemas.microsoft.com/office/drawing/2014/main" id="{683C72D0-B6E6-584F-BE9E-FEB3D713CA0C}"/>
                </a:ext>
              </a:extLst>
            </p:cNvPr>
            <p:cNvPicPr>
              <a:picLocks noChangeAspect="1"/>
            </p:cNvPicPr>
            <p:nvPr/>
          </p:nvPicPr>
          <p:blipFill>
            <a:blip r:embed="rId15"/>
            <a:stretch>
              <a:fillRect/>
            </a:stretch>
          </p:blipFill>
          <p:spPr>
            <a:xfrm>
              <a:off x="6025986" y="2910934"/>
              <a:ext cx="5829300" cy="673100"/>
            </a:xfrm>
            <a:prstGeom prst="rect">
              <a:avLst/>
            </a:prstGeom>
          </p:spPr>
        </p:pic>
      </p:grpSp>
    </p:spTree>
    <p:custDataLst>
      <p:tags r:id="rId1"/>
    </p:custDataLst>
    <p:extLst>
      <p:ext uri="{BB962C8B-B14F-4D97-AF65-F5344CB8AC3E}">
        <p14:creationId xmlns:p14="http://schemas.microsoft.com/office/powerpoint/2010/main" val="321460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一些备用模型曲线：流体性质</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2022/8/22</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10</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pic>
        <p:nvPicPr>
          <p:cNvPr id="10" name="Picture 9">
            <a:extLst>
              <a:ext uri="{FF2B5EF4-FFF2-40B4-BE49-F238E27FC236}">
                <a16:creationId xmlns:a16="http://schemas.microsoft.com/office/drawing/2014/main" id="{739C8EDB-6263-A5E9-F3EC-8C55CB6B50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485" y="1006954"/>
            <a:ext cx="3339256" cy="2636861"/>
          </a:xfrm>
          <a:prstGeom prst="rect">
            <a:avLst/>
          </a:prstGeom>
        </p:spPr>
      </p:pic>
      <p:pic>
        <p:nvPicPr>
          <p:cNvPr id="16" name="Picture 15">
            <a:extLst>
              <a:ext uri="{FF2B5EF4-FFF2-40B4-BE49-F238E27FC236}">
                <a16:creationId xmlns:a16="http://schemas.microsoft.com/office/drawing/2014/main" id="{EA9078D1-F7A7-6AB8-EAF7-A2F9685A5E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9340" y="1006954"/>
            <a:ext cx="2786552" cy="2636861"/>
          </a:xfrm>
          <a:prstGeom prst="rect">
            <a:avLst/>
          </a:prstGeom>
        </p:spPr>
      </p:pic>
      <p:pic>
        <p:nvPicPr>
          <p:cNvPr id="18" name="Picture 17">
            <a:extLst>
              <a:ext uri="{FF2B5EF4-FFF2-40B4-BE49-F238E27FC236}">
                <a16:creationId xmlns:a16="http://schemas.microsoft.com/office/drawing/2014/main" id="{761EC013-CDE5-8D28-B43F-7B1E346AED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7978" y="1019654"/>
            <a:ext cx="2752007" cy="2625346"/>
          </a:xfrm>
          <a:prstGeom prst="rect">
            <a:avLst/>
          </a:prstGeom>
        </p:spPr>
      </p:pic>
      <p:pic>
        <p:nvPicPr>
          <p:cNvPr id="20" name="Picture 19">
            <a:extLst>
              <a:ext uri="{FF2B5EF4-FFF2-40B4-BE49-F238E27FC236}">
                <a16:creationId xmlns:a16="http://schemas.microsoft.com/office/drawing/2014/main" id="{7CEE132E-8A24-9AE7-5249-24D66A7267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099" y="3707922"/>
            <a:ext cx="2785184" cy="2645925"/>
          </a:xfrm>
          <a:prstGeom prst="rect">
            <a:avLst/>
          </a:prstGeom>
        </p:spPr>
      </p:pic>
      <p:pic>
        <p:nvPicPr>
          <p:cNvPr id="27" name="Picture 26">
            <a:extLst>
              <a:ext uri="{FF2B5EF4-FFF2-40B4-BE49-F238E27FC236}">
                <a16:creationId xmlns:a16="http://schemas.microsoft.com/office/drawing/2014/main" id="{498FD3DA-7545-4427-05F9-FA36A9453F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9937" y="3662799"/>
            <a:ext cx="2773579" cy="2645925"/>
          </a:xfrm>
          <a:prstGeom prst="rect">
            <a:avLst/>
          </a:prstGeom>
        </p:spPr>
      </p:pic>
      <p:pic>
        <p:nvPicPr>
          <p:cNvPr id="48" name="Picture 47">
            <a:extLst>
              <a:ext uri="{FF2B5EF4-FFF2-40B4-BE49-F238E27FC236}">
                <a16:creationId xmlns:a16="http://schemas.microsoft.com/office/drawing/2014/main" id="{D3372A4C-D4A7-08BF-91D4-34C45F89B5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97978" y="3643815"/>
            <a:ext cx="3260986" cy="2645925"/>
          </a:xfrm>
          <a:prstGeom prst="rect">
            <a:avLst/>
          </a:prstGeom>
        </p:spPr>
      </p:pic>
    </p:spTree>
    <p:custDataLst>
      <p:tags r:id="rId1"/>
    </p:custDataLst>
    <p:extLst>
      <p:ext uri="{BB962C8B-B14F-4D97-AF65-F5344CB8AC3E}">
        <p14:creationId xmlns:p14="http://schemas.microsoft.com/office/powerpoint/2010/main" val="1176355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一些备用模型曲线：三相情况</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2022/8/22</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11</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pic>
        <p:nvPicPr>
          <p:cNvPr id="6" name="Picture 5">
            <a:extLst>
              <a:ext uri="{FF2B5EF4-FFF2-40B4-BE49-F238E27FC236}">
                <a16:creationId xmlns:a16="http://schemas.microsoft.com/office/drawing/2014/main" id="{09773F05-05C6-CB56-29BD-72F5C78420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7587" y="1025961"/>
            <a:ext cx="2528498" cy="2372418"/>
          </a:xfrm>
          <a:prstGeom prst="rect">
            <a:avLst/>
          </a:prstGeom>
        </p:spPr>
      </p:pic>
      <p:pic>
        <p:nvPicPr>
          <p:cNvPr id="8" name="Picture 7">
            <a:extLst>
              <a:ext uri="{FF2B5EF4-FFF2-40B4-BE49-F238E27FC236}">
                <a16:creationId xmlns:a16="http://schemas.microsoft.com/office/drawing/2014/main" id="{16EE5CB0-733D-8167-80AC-B89E092F21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7587" y="1018717"/>
            <a:ext cx="2528498" cy="2401011"/>
          </a:xfrm>
          <a:prstGeom prst="rect">
            <a:avLst/>
          </a:prstGeom>
        </p:spPr>
      </p:pic>
      <p:pic>
        <p:nvPicPr>
          <p:cNvPr id="17" name="Picture 16">
            <a:extLst>
              <a:ext uri="{FF2B5EF4-FFF2-40B4-BE49-F238E27FC236}">
                <a16:creationId xmlns:a16="http://schemas.microsoft.com/office/drawing/2014/main" id="{E2CE77B4-3DBD-8160-B122-DE885B256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509" y="986370"/>
            <a:ext cx="3465139" cy="2412009"/>
          </a:xfrm>
          <a:prstGeom prst="rect">
            <a:avLst/>
          </a:prstGeom>
        </p:spPr>
      </p:pic>
      <p:pic>
        <p:nvPicPr>
          <p:cNvPr id="29" name="Picture 28">
            <a:extLst>
              <a:ext uri="{FF2B5EF4-FFF2-40B4-BE49-F238E27FC236}">
                <a16:creationId xmlns:a16="http://schemas.microsoft.com/office/drawing/2014/main" id="{8043DFCD-D6AC-FC50-4DBE-A2D1C1B2CD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60379" y="977108"/>
            <a:ext cx="2666161" cy="2511920"/>
          </a:xfrm>
          <a:prstGeom prst="rect">
            <a:avLst/>
          </a:prstGeom>
        </p:spPr>
      </p:pic>
    </p:spTree>
    <p:custDataLst>
      <p:tags r:id="rId1"/>
    </p:custDataLst>
    <p:extLst>
      <p:ext uri="{BB962C8B-B14F-4D97-AF65-F5344CB8AC3E}">
        <p14:creationId xmlns:p14="http://schemas.microsoft.com/office/powerpoint/2010/main" val="78964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标准油水两相模型</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2022/8/22</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12</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28" name="TextBox 2">
            <a:extLst>
              <a:ext uri="{FF2B5EF4-FFF2-40B4-BE49-F238E27FC236}">
                <a16:creationId xmlns:a16="http://schemas.microsoft.com/office/drawing/2014/main" id="{02C40D4A-F267-4873-8445-13B4064971EC}"/>
              </a:ext>
            </a:extLst>
          </p:cNvPr>
          <p:cNvSpPr txBox="1">
            <a:spLocks noChangeArrowheads="1"/>
          </p:cNvSpPr>
          <p:nvPr/>
        </p:nvSpPr>
        <p:spPr bwMode="auto">
          <a:xfrm>
            <a:off x="594124" y="1085008"/>
            <a:ext cx="204411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物质</a:t>
            </a:r>
            <a:r>
              <a:rPr lang="en-US" altLang="en-US" sz="2000" b="0" dirty="0" err="1">
                <a:latin typeface="+mn-lt"/>
                <a:ea typeface="+mn-ea"/>
                <a:cs typeface="+mn-ea"/>
                <a:sym typeface="+mn-lt"/>
              </a:rPr>
              <a:t>守恒</a:t>
            </a:r>
            <a:endParaRPr lang="zh-CN" altLang="en-US" sz="2000" b="0" dirty="0">
              <a:latin typeface="+mn-lt"/>
              <a:ea typeface="+mn-ea"/>
              <a:cs typeface="+mn-ea"/>
              <a:sym typeface="+mn-lt"/>
            </a:endParaRPr>
          </a:p>
        </p:txBody>
      </p:sp>
      <p:sp>
        <p:nvSpPr>
          <p:cNvPr id="29" name="TextBox 9">
            <a:extLst>
              <a:ext uri="{FF2B5EF4-FFF2-40B4-BE49-F238E27FC236}">
                <a16:creationId xmlns:a16="http://schemas.microsoft.com/office/drawing/2014/main" id="{64281402-33BA-4A6F-83B3-03619BE6E5FB}"/>
              </a:ext>
            </a:extLst>
          </p:cNvPr>
          <p:cNvSpPr txBox="1">
            <a:spLocks noChangeArrowheads="1"/>
          </p:cNvSpPr>
          <p:nvPr/>
        </p:nvSpPr>
        <p:spPr bwMode="auto">
          <a:xfrm>
            <a:off x="567358" y="3069000"/>
            <a:ext cx="159187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en-US" altLang="zh-CN" sz="2000" b="0" dirty="0" err="1">
                <a:latin typeface="+mn-lt"/>
                <a:ea typeface="+mn-ea"/>
                <a:cs typeface="+mn-ea"/>
                <a:sym typeface="+mn-lt"/>
              </a:rPr>
              <a:t>Darcy</a:t>
            </a:r>
            <a:r>
              <a:rPr lang="en-US" altLang="en-US" sz="2000" b="0" dirty="0" err="1">
                <a:latin typeface="+mn-lt"/>
                <a:ea typeface="+mn-ea"/>
                <a:cs typeface="+mn-ea"/>
                <a:sym typeface="+mn-lt"/>
              </a:rPr>
              <a:t>定律</a:t>
            </a:r>
            <a:endParaRPr lang="zh-CN" altLang="en-US" sz="2000" b="0" dirty="0">
              <a:latin typeface="+mn-lt"/>
              <a:ea typeface="+mn-ea"/>
              <a:cs typeface="+mn-ea"/>
              <a:sym typeface="+mn-lt"/>
            </a:endParaRPr>
          </a:p>
        </p:txBody>
      </p:sp>
      <p:sp>
        <p:nvSpPr>
          <p:cNvPr id="31" name="TextBox 13">
            <a:extLst>
              <a:ext uri="{FF2B5EF4-FFF2-40B4-BE49-F238E27FC236}">
                <a16:creationId xmlns:a16="http://schemas.microsoft.com/office/drawing/2014/main" id="{08D4339A-5AE0-47FB-8CB0-B1CA5BC57030}"/>
              </a:ext>
            </a:extLst>
          </p:cNvPr>
          <p:cNvSpPr txBox="1">
            <a:spLocks noChangeArrowheads="1"/>
          </p:cNvSpPr>
          <p:nvPr/>
        </p:nvSpPr>
        <p:spPr bwMode="auto">
          <a:xfrm>
            <a:off x="594124" y="4365000"/>
            <a:ext cx="2031287"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en-US" altLang="en-US" sz="2000" b="0" dirty="0" err="1">
                <a:latin typeface="+mn-lt"/>
                <a:ea typeface="+mn-ea"/>
                <a:cs typeface="+mn-ea"/>
                <a:sym typeface="+mn-lt"/>
              </a:rPr>
              <a:t>其它关系</a:t>
            </a:r>
            <a:r>
              <a:rPr lang="zh-CN" altLang="en-US" sz="2000" b="0" dirty="0">
                <a:latin typeface="+mn-lt"/>
                <a:ea typeface="+mn-ea"/>
                <a:cs typeface="+mn-ea"/>
                <a:sym typeface="+mn-lt"/>
              </a:rPr>
              <a:t>式</a:t>
            </a:r>
          </a:p>
        </p:txBody>
      </p:sp>
      <p:pic>
        <p:nvPicPr>
          <p:cNvPr id="33" name="Picture 8" descr="latex-image-1.pdf">
            <a:extLst>
              <a:ext uri="{FF2B5EF4-FFF2-40B4-BE49-F238E27FC236}">
                <a16:creationId xmlns:a16="http://schemas.microsoft.com/office/drawing/2014/main" id="{6AA09AFC-C0FC-4296-8E0B-B7E40F921FF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107" y="5432331"/>
            <a:ext cx="1778819" cy="22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8AB4B94F-3462-E04B-92EF-60A50F2AD33F}"/>
              </a:ext>
            </a:extLst>
          </p:cNvPr>
          <p:cNvPicPr>
            <a:picLocks noChangeAspect="1"/>
          </p:cNvPicPr>
          <p:nvPr/>
        </p:nvPicPr>
        <p:blipFill>
          <a:blip r:embed="rId7"/>
          <a:stretch>
            <a:fillRect/>
          </a:stretch>
        </p:blipFill>
        <p:spPr>
          <a:xfrm>
            <a:off x="2121107" y="3572282"/>
            <a:ext cx="4675232" cy="623878"/>
          </a:xfrm>
          <a:prstGeom prst="rect">
            <a:avLst/>
          </a:prstGeom>
        </p:spPr>
      </p:pic>
      <p:pic>
        <p:nvPicPr>
          <p:cNvPr id="42" name="Picture 41">
            <a:extLst>
              <a:ext uri="{FF2B5EF4-FFF2-40B4-BE49-F238E27FC236}">
                <a16:creationId xmlns:a16="http://schemas.microsoft.com/office/drawing/2014/main" id="{BE4A9455-46E8-284F-BD33-DE208174A584}"/>
              </a:ext>
            </a:extLst>
          </p:cNvPr>
          <p:cNvPicPr>
            <a:picLocks noChangeAspect="1"/>
          </p:cNvPicPr>
          <p:nvPr/>
        </p:nvPicPr>
        <p:blipFill>
          <a:blip r:embed="rId8"/>
          <a:stretch>
            <a:fillRect/>
          </a:stretch>
        </p:blipFill>
        <p:spPr>
          <a:xfrm>
            <a:off x="2121107" y="2293269"/>
            <a:ext cx="3771900" cy="673100"/>
          </a:xfrm>
          <a:prstGeom prst="rect">
            <a:avLst/>
          </a:prstGeom>
        </p:spPr>
      </p:pic>
      <p:pic>
        <p:nvPicPr>
          <p:cNvPr id="43" name="Picture 42">
            <a:extLst>
              <a:ext uri="{FF2B5EF4-FFF2-40B4-BE49-F238E27FC236}">
                <a16:creationId xmlns:a16="http://schemas.microsoft.com/office/drawing/2014/main" id="{E4F1A2D5-9572-1240-9DB6-E10F35EE47A8}"/>
              </a:ext>
            </a:extLst>
          </p:cNvPr>
          <p:cNvPicPr>
            <a:picLocks noChangeAspect="1"/>
          </p:cNvPicPr>
          <p:nvPr/>
        </p:nvPicPr>
        <p:blipFill>
          <a:blip r:embed="rId9"/>
          <a:stretch>
            <a:fillRect/>
          </a:stretch>
        </p:blipFill>
        <p:spPr>
          <a:xfrm>
            <a:off x="2121107" y="1485000"/>
            <a:ext cx="4000500" cy="673100"/>
          </a:xfrm>
          <a:prstGeom prst="rect">
            <a:avLst/>
          </a:prstGeom>
        </p:spPr>
      </p:pic>
      <p:pic>
        <p:nvPicPr>
          <p:cNvPr id="9" name="Picture 8">
            <a:extLst>
              <a:ext uri="{FF2B5EF4-FFF2-40B4-BE49-F238E27FC236}">
                <a16:creationId xmlns:a16="http://schemas.microsoft.com/office/drawing/2014/main" id="{3CF8CAD3-FD1D-BF41-A416-7EE6F2D61DB3}"/>
              </a:ext>
            </a:extLst>
          </p:cNvPr>
          <p:cNvPicPr>
            <a:picLocks noChangeAspect="1"/>
          </p:cNvPicPr>
          <p:nvPr/>
        </p:nvPicPr>
        <p:blipFill>
          <a:blip r:embed="rId10"/>
          <a:stretch>
            <a:fillRect/>
          </a:stretch>
        </p:blipFill>
        <p:spPr>
          <a:xfrm>
            <a:off x="2121107" y="4912021"/>
            <a:ext cx="1397000" cy="279400"/>
          </a:xfrm>
          <a:prstGeom prst="rect">
            <a:avLst/>
          </a:prstGeom>
        </p:spPr>
      </p:pic>
      <p:pic>
        <p:nvPicPr>
          <p:cNvPr id="11" name="Picture 10">
            <a:extLst>
              <a:ext uri="{FF2B5EF4-FFF2-40B4-BE49-F238E27FC236}">
                <a16:creationId xmlns:a16="http://schemas.microsoft.com/office/drawing/2014/main" id="{9D882ED5-FF05-D24A-B4C4-F7A955FEF29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33587" y="977900"/>
            <a:ext cx="2594651" cy="1330432"/>
          </a:xfrm>
          <a:prstGeom prst="rect">
            <a:avLst/>
          </a:prstGeom>
        </p:spPr>
      </p:pic>
      <p:pic>
        <p:nvPicPr>
          <p:cNvPr id="18" name="Picture 17">
            <a:extLst>
              <a:ext uri="{FF2B5EF4-FFF2-40B4-BE49-F238E27FC236}">
                <a16:creationId xmlns:a16="http://schemas.microsoft.com/office/drawing/2014/main" id="{0B7C0EFA-26CC-A241-AECD-C1C78FD1ADE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1836" y="4016542"/>
            <a:ext cx="4386758" cy="2422358"/>
          </a:xfrm>
          <a:prstGeom prst="rect">
            <a:avLst/>
          </a:prstGeom>
        </p:spPr>
      </p:pic>
      <p:pic>
        <p:nvPicPr>
          <p:cNvPr id="20" name="Picture 19">
            <a:extLst>
              <a:ext uri="{FF2B5EF4-FFF2-40B4-BE49-F238E27FC236}">
                <a16:creationId xmlns:a16="http://schemas.microsoft.com/office/drawing/2014/main" id="{FE2996C6-2CA6-8E4D-A2D2-97144053CBC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23397" y="2349000"/>
            <a:ext cx="2925197" cy="1703563"/>
          </a:xfrm>
          <a:prstGeom prst="rect">
            <a:avLst/>
          </a:prstGeom>
        </p:spPr>
      </p:pic>
      <p:sp>
        <p:nvSpPr>
          <p:cNvPr id="44" name="TextBox 43">
            <a:extLst>
              <a:ext uri="{FF2B5EF4-FFF2-40B4-BE49-F238E27FC236}">
                <a16:creationId xmlns:a16="http://schemas.microsoft.com/office/drawing/2014/main" id="{BFEF2C77-025E-B240-9729-3D5C864E6113}"/>
              </a:ext>
            </a:extLst>
          </p:cNvPr>
          <p:cNvSpPr txBox="1"/>
          <p:nvPr/>
        </p:nvSpPr>
        <p:spPr>
          <a:xfrm>
            <a:off x="594124" y="5922770"/>
            <a:ext cx="5305555" cy="338554"/>
          </a:xfrm>
          <a:prstGeom prst="rect">
            <a:avLst/>
          </a:prstGeom>
          <a:noFill/>
        </p:spPr>
        <p:txBody>
          <a:bodyPr wrap="none" rtlCol="0">
            <a:spAutoFit/>
          </a:bodyPr>
          <a:lstStyle/>
          <a:p>
            <a:r>
              <a:rPr lang="zh-CN" altLang="en-US" sz="1600">
                <a:solidFill>
                  <a:srgbClr val="FF0000"/>
                </a:solidFill>
                <a:cs typeface="+mn-ea"/>
                <a:sym typeface="+mn-lt"/>
              </a:rPr>
              <a:t>方程的</a:t>
            </a:r>
            <a:r>
              <a:rPr lang="en-CN" sz="1600">
                <a:solidFill>
                  <a:srgbClr val="FF0000"/>
                </a:solidFill>
                <a:cs typeface="+mn-ea"/>
                <a:sym typeface="+mn-lt"/>
              </a:rPr>
              <a:t>数学性质</a:t>
            </a:r>
            <a:r>
              <a:rPr lang="zh-CN" altLang="en-US" sz="1600" dirty="0">
                <a:solidFill>
                  <a:srgbClr val="FF0000"/>
                </a:solidFill>
                <a:cs typeface="+mn-ea"/>
                <a:sym typeface="+mn-lt"/>
              </a:rPr>
              <a:t>：</a:t>
            </a:r>
            <a:r>
              <a:rPr lang="en-US" altLang="zh-CN" sz="1600" dirty="0" err="1">
                <a:solidFill>
                  <a:srgbClr val="FF0000"/>
                </a:solidFill>
                <a:cs typeface="+mn-ea"/>
                <a:sym typeface="+mn-lt"/>
              </a:rPr>
              <a:t>Trangenstein</a:t>
            </a:r>
            <a:r>
              <a:rPr lang="en-US" altLang="zh-CN" sz="1600" dirty="0">
                <a:solidFill>
                  <a:srgbClr val="FF0000"/>
                </a:solidFill>
                <a:cs typeface="+mn-ea"/>
                <a:sym typeface="+mn-lt"/>
              </a:rPr>
              <a:t>,</a:t>
            </a:r>
            <a:r>
              <a:rPr lang="zh-CN" altLang="en-US" sz="1600" dirty="0">
                <a:solidFill>
                  <a:srgbClr val="FF0000"/>
                </a:solidFill>
                <a:cs typeface="+mn-ea"/>
                <a:sym typeface="+mn-lt"/>
              </a:rPr>
              <a:t> </a:t>
            </a:r>
            <a:r>
              <a:rPr lang="en-US" altLang="zh-CN" sz="1600" dirty="0">
                <a:solidFill>
                  <a:srgbClr val="FF0000"/>
                </a:solidFill>
                <a:cs typeface="+mn-ea"/>
                <a:sym typeface="+mn-lt"/>
              </a:rPr>
              <a:t>Bell</a:t>
            </a:r>
            <a:r>
              <a:rPr lang="zh-CN" altLang="en-US" sz="1600" dirty="0">
                <a:solidFill>
                  <a:srgbClr val="FF0000"/>
                </a:solidFill>
                <a:cs typeface="+mn-ea"/>
                <a:sym typeface="+mn-lt"/>
              </a:rPr>
              <a:t> </a:t>
            </a:r>
            <a:r>
              <a:rPr lang="en-US" altLang="zh-CN" sz="1600" dirty="0">
                <a:solidFill>
                  <a:srgbClr val="FF0000"/>
                </a:solidFill>
                <a:cs typeface="+mn-ea"/>
                <a:sym typeface="+mn-lt"/>
              </a:rPr>
              <a:t>SINUM 1989;</a:t>
            </a:r>
            <a:r>
              <a:rPr lang="zh-CN" altLang="en-US" sz="1600" dirty="0">
                <a:solidFill>
                  <a:srgbClr val="FF0000"/>
                </a:solidFill>
                <a:cs typeface="+mn-ea"/>
                <a:sym typeface="+mn-lt"/>
              </a:rPr>
              <a:t> </a:t>
            </a:r>
            <a:r>
              <a:rPr lang="en-US" altLang="zh-CN" sz="1600" dirty="0">
                <a:solidFill>
                  <a:srgbClr val="FF0000"/>
                </a:solidFill>
                <a:cs typeface="+mn-ea"/>
                <a:sym typeface="+mn-lt"/>
              </a:rPr>
              <a:t>SISC</a:t>
            </a:r>
            <a:r>
              <a:rPr lang="zh-CN" altLang="en-US" sz="1600" dirty="0">
                <a:solidFill>
                  <a:srgbClr val="FF0000"/>
                </a:solidFill>
                <a:cs typeface="+mn-ea"/>
                <a:sym typeface="+mn-lt"/>
              </a:rPr>
              <a:t> </a:t>
            </a:r>
            <a:r>
              <a:rPr lang="en-US" altLang="zh-CN" sz="1600" dirty="0">
                <a:solidFill>
                  <a:srgbClr val="FF0000"/>
                </a:solidFill>
                <a:cs typeface="+mn-ea"/>
                <a:sym typeface="+mn-lt"/>
              </a:rPr>
              <a:t>1989</a:t>
            </a:r>
            <a:endParaRPr lang="en-CN" sz="1600" dirty="0">
              <a:solidFill>
                <a:srgbClr val="FF0000"/>
              </a:solidFill>
              <a:cs typeface="+mn-ea"/>
              <a:sym typeface="+mn-lt"/>
            </a:endParaRPr>
          </a:p>
        </p:txBody>
      </p:sp>
    </p:spTree>
    <p:custDataLst>
      <p:tags r:id="rId1"/>
    </p:custDataLst>
    <p:extLst>
      <p:ext uri="{BB962C8B-B14F-4D97-AF65-F5344CB8AC3E}">
        <p14:creationId xmlns:p14="http://schemas.microsoft.com/office/powerpoint/2010/main" val="2759114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BF9C6CA-ED3E-4DA8-A53F-CDB56EC861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2671" y="4193712"/>
            <a:ext cx="4743963" cy="1673688"/>
          </a:xfrm>
          <a:prstGeom prst="rect">
            <a:avLst/>
          </a:prstGeom>
        </p:spPr>
      </p:pic>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页岩油气数值模拟</a:t>
            </a:r>
          </a:p>
        </p:txBody>
      </p:sp>
      <p:sp>
        <p:nvSpPr>
          <p:cNvPr id="2" name="日期占位符 1">
            <a:extLst>
              <a:ext uri="{FF2B5EF4-FFF2-40B4-BE49-F238E27FC236}">
                <a16:creationId xmlns:a16="http://schemas.microsoft.com/office/drawing/2014/main" id="{7B88EF34-F061-4364-851B-910F52518117}"/>
              </a:ext>
            </a:extLst>
          </p:cNvPr>
          <p:cNvSpPr>
            <a:spLocks noGrp="1"/>
          </p:cNvSpPr>
          <p:nvPr>
            <p:ph type="dt" sz="half" idx="10"/>
          </p:nvPr>
        </p:nvSpPr>
        <p:spPr/>
        <p:txBody>
          <a:bodyPr/>
          <a:lstStyle/>
          <a:p>
            <a:fld id="{1DB27164-A2A2-448E-B24D-A8DBFC61D909}" type="datetime1">
              <a:rPr lang="zh-CN" altLang="en-US" smtClean="0">
                <a:cs typeface="+mn-ea"/>
                <a:sym typeface="+mn-lt"/>
              </a:rPr>
              <a:t>2022/8/22</a:t>
            </a:fld>
            <a:endParaRPr lang="zh-CN" altLang="en-US" dirty="0">
              <a:cs typeface="+mn-ea"/>
              <a:sym typeface="+mn-lt"/>
            </a:endParaRPr>
          </a:p>
        </p:txBody>
      </p:sp>
      <p:sp>
        <p:nvSpPr>
          <p:cNvPr id="4" name="灯片编号占位符 3">
            <a:extLst>
              <a:ext uri="{FF2B5EF4-FFF2-40B4-BE49-F238E27FC236}">
                <a16:creationId xmlns:a16="http://schemas.microsoft.com/office/drawing/2014/main" id="{2DC50FBC-7068-42DA-8260-D78158EA2FFD}"/>
              </a:ext>
            </a:extLst>
          </p:cNvPr>
          <p:cNvSpPr>
            <a:spLocks noGrp="1"/>
          </p:cNvSpPr>
          <p:nvPr>
            <p:ph type="sldNum" sz="quarter" idx="12"/>
          </p:nvPr>
        </p:nvSpPr>
        <p:spPr/>
        <p:txBody>
          <a:bodyPr/>
          <a:lstStyle/>
          <a:p>
            <a:fld id="{AA4E786F-588D-4932-A7B2-AE3451FA4ACA}" type="slidenum">
              <a:rPr lang="zh-CN" altLang="en-US" smtClean="0">
                <a:cs typeface="+mn-ea"/>
                <a:sym typeface="+mn-lt"/>
              </a:rPr>
              <a:pPr/>
              <a:t>13</a:t>
            </a:fld>
            <a:endParaRPr lang="zh-CN" altLang="en-US" dirty="0">
              <a:cs typeface="+mn-ea"/>
              <a:sym typeface="+mn-lt"/>
            </a:endParaRPr>
          </a:p>
        </p:txBody>
      </p:sp>
      <p:pic>
        <p:nvPicPr>
          <p:cNvPr id="19" name="图片 18">
            <a:extLst>
              <a:ext uri="{FF2B5EF4-FFF2-40B4-BE49-F238E27FC236}">
                <a16:creationId xmlns:a16="http://schemas.microsoft.com/office/drawing/2014/main" id="{945E5EBA-5F87-4752-8262-A2D1F3ABF51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pic>
        <p:nvPicPr>
          <p:cNvPr id="6" name="图片 5">
            <a:extLst>
              <a:ext uri="{FF2B5EF4-FFF2-40B4-BE49-F238E27FC236}">
                <a16:creationId xmlns:a16="http://schemas.microsoft.com/office/drawing/2014/main" id="{CC99FA1B-DE8B-471B-B9E5-ED32F314B3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783" y="960927"/>
            <a:ext cx="2652131" cy="2729464"/>
          </a:xfrm>
          <a:prstGeom prst="rect">
            <a:avLst/>
          </a:prstGeom>
        </p:spPr>
      </p:pic>
      <p:grpSp>
        <p:nvGrpSpPr>
          <p:cNvPr id="22" name="组合 21">
            <a:extLst>
              <a:ext uri="{FF2B5EF4-FFF2-40B4-BE49-F238E27FC236}">
                <a16:creationId xmlns:a16="http://schemas.microsoft.com/office/drawing/2014/main" id="{01EE4391-1285-450D-B543-BC1FA63F8DA2}"/>
              </a:ext>
            </a:extLst>
          </p:cNvPr>
          <p:cNvGrpSpPr/>
          <p:nvPr/>
        </p:nvGrpSpPr>
        <p:grpSpPr>
          <a:xfrm>
            <a:off x="3337882" y="990600"/>
            <a:ext cx="4191531" cy="5340382"/>
            <a:chOff x="409587" y="999193"/>
            <a:chExt cx="4191531" cy="5340382"/>
          </a:xfrm>
        </p:grpSpPr>
        <p:pic>
          <p:nvPicPr>
            <p:cNvPr id="10" name="图片 9">
              <a:extLst>
                <a:ext uri="{FF2B5EF4-FFF2-40B4-BE49-F238E27FC236}">
                  <a16:creationId xmlns:a16="http://schemas.microsoft.com/office/drawing/2014/main" id="{2C6503D4-7FE7-4052-B651-EA9554E425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551" y="999193"/>
              <a:ext cx="4107567" cy="5044381"/>
            </a:xfrm>
            <a:prstGeom prst="rect">
              <a:avLst/>
            </a:prstGeom>
          </p:spPr>
        </p:pic>
        <p:sp>
          <p:nvSpPr>
            <p:cNvPr id="11" name="文本框 10">
              <a:extLst>
                <a:ext uri="{FF2B5EF4-FFF2-40B4-BE49-F238E27FC236}">
                  <a16:creationId xmlns:a16="http://schemas.microsoft.com/office/drawing/2014/main" id="{821BAB51-8C15-4FBB-8D0B-76B58947A2B7}"/>
                </a:ext>
              </a:extLst>
            </p:cNvPr>
            <p:cNvSpPr txBox="1"/>
            <p:nvPr/>
          </p:nvSpPr>
          <p:spPr>
            <a:xfrm>
              <a:off x="409587" y="6062576"/>
              <a:ext cx="3936014" cy="276999"/>
            </a:xfrm>
            <a:prstGeom prst="rect">
              <a:avLst/>
            </a:prstGeom>
            <a:noFill/>
          </p:spPr>
          <p:txBody>
            <a:bodyPr wrap="none" rtlCol="0">
              <a:spAutoFit/>
            </a:bodyPr>
            <a:lstStyle/>
            <a:p>
              <a:r>
                <a:rPr lang="zh-CN" altLang="en-US" sz="1200" b="1" dirty="0">
                  <a:solidFill>
                    <a:schemeClr val="accent6">
                      <a:lumMod val="75000"/>
                    </a:schemeClr>
                  </a:solidFill>
                  <a:cs typeface="+mn-ea"/>
                  <a:sym typeface="+mn-lt"/>
                </a:rPr>
                <a:t>来源：</a:t>
              </a:r>
              <a:r>
                <a:rPr lang="en-US" altLang="zh-CN" sz="1200" b="1" dirty="0">
                  <a:solidFill>
                    <a:schemeClr val="accent6">
                      <a:lumMod val="75000"/>
                    </a:schemeClr>
                  </a:solidFill>
                  <a:cs typeface="+mn-ea"/>
                  <a:sym typeface="+mn-lt"/>
                </a:rPr>
                <a:t>Center for Petroleum &amp; Geosystems </a:t>
              </a:r>
              <a:r>
                <a:rPr lang="en-US" altLang="zh-CN" sz="1200" b="1" dirty="0" err="1">
                  <a:solidFill>
                    <a:schemeClr val="accent6">
                      <a:lumMod val="75000"/>
                    </a:schemeClr>
                  </a:solidFill>
                  <a:cs typeface="+mn-ea"/>
                  <a:sym typeface="+mn-lt"/>
                </a:rPr>
                <a:t>Eng</a:t>
              </a:r>
              <a:r>
                <a:rPr lang="en-US" altLang="zh-CN" sz="1200" b="1" dirty="0">
                  <a:solidFill>
                    <a:schemeClr val="accent6">
                      <a:lumMod val="75000"/>
                    </a:schemeClr>
                  </a:solidFill>
                  <a:cs typeface="+mn-ea"/>
                  <a:sym typeface="+mn-lt"/>
                </a:rPr>
                <a:t>, UT Austin </a:t>
              </a:r>
              <a:endParaRPr lang="zh-CN" altLang="en-US" sz="1200" b="1" dirty="0">
                <a:solidFill>
                  <a:schemeClr val="accent6">
                    <a:lumMod val="75000"/>
                  </a:schemeClr>
                </a:solidFill>
                <a:cs typeface="+mn-ea"/>
                <a:sym typeface="+mn-lt"/>
              </a:endParaRPr>
            </a:p>
          </p:txBody>
        </p:sp>
      </p:grpSp>
      <p:pic>
        <p:nvPicPr>
          <p:cNvPr id="18" name="图片 17">
            <a:extLst>
              <a:ext uri="{FF2B5EF4-FFF2-40B4-BE49-F238E27FC236}">
                <a16:creationId xmlns:a16="http://schemas.microsoft.com/office/drawing/2014/main" id="{182D3913-561A-416C-9D8D-5D5FE0F65D7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34401" y="1302167"/>
            <a:ext cx="3959222" cy="2102242"/>
          </a:xfrm>
          <a:prstGeom prst="rect">
            <a:avLst/>
          </a:prstGeom>
        </p:spPr>
      </p:pic>
      <p:pic>
        <p:nvPicPr>
          <p:cNvPr id="21" name="图片 20">
            <a:extLst>
              <a:ext uri="{FF2B5EF4-FFF2-40B4-BE49-F238E27FC236}">
                <a16:creationId xmlns:a16="http://schemas.microsoft.com/office/drawing/2014/main" id="{C4C7A202-19B2-4024-96F4-A63A334FE7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3181" y="4193712"/>
            <a:ext cx="2576864" cy="1934668"/>
          </a:xfrm>
          <a:prstGeom prst="rect">
            <a:avLst/>
          </a:prstGeom>
        </p:spPr>
      </p:pic>
      <p:cxnSp>
        <p:nvCxnSpPr>
          <p:cNvPr id="7" name="Straight Arrow Connector 6">
            <a:extLst>
              <a:ext uri="{FF2B5EF4-FFF2-40B4-BE49-F238E27FC236}">
                <a16:creationId xmlns:a16="http://schemas.microsoft.com/office/drawing/2014/main" id="{9B6DB1B4-013F-344D-AF26-8C0532C691EA}"/>
              </a:ext>
            </a:extLst>
          </p:cNvPr>
          <p:cNvCxnSpPr>
            <a:cxnSpLocks/>
            <a:endCxn id="21" idx="0"/>
          </p:cNvCxnSpPr>
          <p:nvPr/>
        </p:nvCxnSpPr>
        <p:spPr>
          <a:xfrm flipH="1">
            <a:off x="1831613" y="3429000"/>
            <a:ext cx="510383" cy="76471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909CB8C5-6634-9042-B706-EA3F687FE632}"/>
              </a:ext>
            </a:extLst>
          </p:cNvPr>
          <p:cNvCxnSpPr>
            <a:cxnSpLocks/>
          </p:cNvCxnSpPr>
          <p:nvPr/>
        </p:nvCxnSpPr>
        <p:spPr>
          <a:xfrm flipV="1">
            <a:off x="6529587" y="3185605"/>
            <a:ext cx="1440000" cy="65304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D9C27CB0-302B-F246-A852-EA487F0A8824}"/>
              </a:ext>
            </a:extLst>
          </p:cNvPr>
          <p:cNvCxnSpPr>
            <a:cxnSpLocks/>
            <a:endCxn id="6" idx="3"/>
          </p:cNvCxnSpPr>
          <p:nvPr/>
        </p:nvCxnSpPr>
        <p:spPr>
          <a:xfrm flipH="1">
            <a:off x="3197914" y="1174736"/>
            <a:ext cx="2827673" cy="11509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E92A0137-99EA-4D4F-B36E-441AD80DB3A7}"/>
              </a:ext>
            </a:extLst>
          </p:cNvPr>
          <p:cNvCxnSpPr>
            <a:cxnSpLocks/>
            <a:endCxn id="16" idx="0"/>
          </p:cNvCxnSpPr>
          <p:nvPr/>
        </p:nvCxnSpPr>
        <p:spPr>
          <a:xfrm flipH="1">
            <a:off x="9644653" y="2565000"/>
            <a:ext cx="680092" cy="162871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83560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53" presetClass="entr" presetSubtype="16"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a:extLst>
              <a:ext uri="{FF2B5EF4-FFF2-40B4-BE49-F238E27FC236}">
                <a16:creationId xmlns:a16="http://schemas.microsoft.com/office/drawing/2014/main" id="{AE7B2D7C-4F06-4566-9A95-E309656162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587" y="2973155"/>
            <a:ext cx="5932067" cy="2416768"/>
          </a:xfrm>
          <a:prstGeom prst="rect">
            <a:avLst/>
          </a:prstGeom>
        </p:spPr>
      </p:pic>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需要适用于复杂网格类型</a:t>
            </a:r>
            <a:endParaRPr lang="zh-CN" altLang="en-US" sz="4000" dirty="0">
              <a:solidFill>
                <a:schemeClr val="accent1"/>
              </a:solidFill>
              <a:cs typeface="+mn-ea"/>
              <a:sym typeface="+mn-lt"/>
            </a:endParaRPr>
          </a:p>
        </p:txBody>
      </p:sp>
      <p:sp>
        <p:nvSpPr>
          <p:cNvPr id="2" name="日期占位符 1">
            <a:extLst>
              <a:ext uri="{FF2B5EF4-FFF2-40B4-BE49-F238E27FC236}">
                <a16:creationId xmlns:a16="http://schemas.microsoft.com/office/drawing/2014/main" id="{7D39FDA8-3C2B-4FBE-A1CC-E6D421A261AF}"/>
              </a:ext>
            </a:extLst>
          </p:cNvPr>
          <p:cNvSpPr>
            <a:spLocks noGrp="1"/>
          </p:cNvSpPr>
          <p:nvPr>
            <p:ph type="dt" sz="half" idx="10"/>
          </p:nvPr>
        </p:nvSpPr>
        <p:spPr/>
        <p:txBody>
          <a:bodyPr/>
          <a:lstStyle/>
          <a:p>
            <a:fld id="{6FFD948A-64B0-480E-9DB9-86AD0A0A8ECB}" type="datetime1">
              <a:rPr lang="zh-CN" altLang="en-US" smtClean="0">
                <a:cs typeface="+mn-ea"/>
                <a:sym typeface="+mn-lt"/>
              </a:rPr>
              <a:t>2022/8/22</a:t>
            </a:fld>
            <a:endParaRPr lang="zh-CN" altLang="en-US" dirty="0">
              <a:cs typeface="+mn-ea"/>
              <a:sym typeface="+mn-lt"/>
            </a:endParaRPr>
          </a:p>
        </p:txBody>
      </p:sp>
      <p:sp>
        <p:nvSpPr>
          <p:cNvPr id="6" name="灯片编号占位符 5">
            <a:extLst>
              <a:ext uri="{FF2B5EF4-FFF2-40B4-BE49-F238E27FC236}">
                <a16:creationId xmlns:a16="http://schemas.microsoft.com/office/drawing/2014/main" id="{4E36CFD9-E4BE-4733-AAE3-57D9DF2EC61F}"/>
              </a:ext>
            </a:extLst>
          </p:cNvPr>
          <p:cNvSpPr>
            <a:spLocks noGrp="1"/>
          </p:cNvSpPr>
          <p:nvPr>
            <p:ph type="sldNum" sz="quarter" idx="12"/>
          </p:nvPr>
        </p:nvSpPr>
        <p:spPr/>
        <p:txBody>
          <a:bodyPr/>
          <a:lstStyle/>
          <a:p>
            <a:fld id="{AA4E786F-588D-4932-A7B2-AE3451FA4ACA}" type="slidenum">
              <a:rPr lang="zh-CN" altLang="en-US" smtClean="0">
                <a:cs typeface="+mn-ea"/>
                <a:sym typeface="+mn-lt"/>
              </a:rPr>
              <a:pPr/>
              <a:t>14</a:t>
            </a:fld>
            <a:endParaRPr lang="zh-CN" altLang="en-US" dirty="0">
              <a:cs typeface="+mn-ea"/>
              <a:sym typeface="+mn-lt"/>
            </a:endParaRPr>
          </a:p>
        </p:txBody>
      </p:sp>
      <p:pic>
        <p:nvPicPr>
          <p:cNvPr id="15" name="Picture 6">
            <a:extLst>
              <a:ext uri="{FF2B5EF4-FFF2-40B4-BE49-F238E27FC236}">
                <a16:creationId xmlns:a16="http://schemas.microsoft.com/office/drawing/2014/main" id="{CE7CA632-03B0-4731-9042-677740CF62B5}"/>
              </a:ext>
            </a:extLst>
          </p:cNvPr>
          <p:cNvPicPr>
            <a:picLocks noChangeAspect="1"/>
          </p:cNvPicPr>
          <p:nvPr/>
        </p:nvPicPr>
        <p:blipFill>
          <a:blip r:embed="rId7"/>
          <a:stretch>
            <a:fillRect/>
          </a:stretch>
        </p:blipFill>
        <p:spPr>
          <a:xfrm>
            <a:off x="492509" y="2841241"/>
            <a:ext cx="2618352" cy="2522387"/>
          </a:xfrm>
          <a:prstGeom prst="rect">
            <a:avLst/>
          </a:prstGeom>
        </p:spPr>
      </p:pic>
      <p:sp>
        <p:nvSpPr>
          <p:cNvPr id="16" name="TextBox 7">
            <a:extLst>
              <a:ext uri="{FF2B5EF4-FFF2-40B4-BE49-F238E27FC236}">
                <a16:creationId xmlns:a16="http://schemas.microsoft.com/office/drawing/2014/main" id="{5A0AB4D5-22C6-43F7-BA1A-9750796E6D62}"/>
              </a:ext>
            </a:extLst>
          </p:cNvPr>
          <p:cNvSpPr txBox="1"/>
          <p:nvPr/>
        </p:nvSpPr>
        <p:spPr>
          <a:xfrm>
            <a:off x="482599" y="5395752"/>
            <a:ext cx="11192845" cy="916148"/>
          </a:xfrm>
          <a:prstGeom prst="rect">
            <a:avLst/>
          </a:prstGeom>
          <a:solidFill>
            <a:schemeClr val="accent6">
              <a:lumMod val="75000"/>
            </a:schemeClr>
          </a:solidFill>
        </p:spPr>
        <p:txBody>
          <a:bodyPr wrap="square" rtlCol="0">
            <a:spAutoFit/>
          </a:bodyPr>
          <a:lstStyle/>
          <a:p>
            <a:pPr marL="342900" indent="-342900">
              <a:lnSpc>
                <a:spcPct val="150000"/>
              </a:lnSpc>
              <a:buFont typeface="Wingdings" panose="05000000000000000000" pitchFamily="2" charset="2"/>
              <a:buChar char="l"/>
            </a:pPr>
            <a:r>
              <a:rPr lang="zh-CN" altLang="en-US" dirty="0">
                <a:solidFill>
                  <a:schemeClr val="bg1"/>
                </a:solidFill>
                <a:cs typeface="+mn-ea"/>
                <a:sym typeface="+mn-lt"/>
              </a:rPr>
              <a:t>实际应用中，网格较为复杂：结构网格、</a:t>
            </a:r>
            <a:r>
              <a:rPr lang="en-US" altLang="zh-CN" dirty="0">
                <a:solidFill>
                  <a:schemeClr val="bg1"/>
                </a:solidFill>
                <a:cs typeface="+mn-ea"/>
                <a:sym typeface="+mn-lt"/>
              </a:rPr>
              <a:t>PEBI</a:t>
            </a:r>
            <a:r>
              <a:rPr lang="zh-CN" altLang="en-US" dirty="0">
                <a:solidFill>
                  <a:schemeClr val="bg1"/>
                </a:solidFill>
                <a:cs typeface="+mn-ea"/>
                <a:sym typeface="+mn-lt"/>
              </a:rPr>
              <a:t>网格、非结构网格、自适应网格等</a:t>
            </a:r>
            <a:endParaRPr lang="en-US" altLang="zh-CN" dirty="0">
              <a:solidFill>
                <a:schemeClr val="bg1"/>
              </a:solidFill>
              <a:cs typeface="+mn-ea"/>
              <a:sym typeface="+mn-lt"/>
            </a:endParaRPr>
          </a:p>
          <a:p>
            <a:pPr marL="342900" indent="-342900">
              <a:lnSpc>
                <a:spcPct val="150000"/>
              </a:lnSpc>
              <a:buFont typeface="Wingdings" panose="05000000000000000000" pitchFamily="2" charset="2"/>
              <a:buChar char="l"/>
            </a:pPr>
            <a:r>
              <a:rPr lang="zh-CN" altLang="en-US" sz="2000" dirty="0">
                <a:solidFill>
                  <a:schemeClr val="bg1"/>
                </a:solidFill>
                <a:cs typeface="+mn-ea"/>
                <a:sym typeface="+mn-lt"/>
              </a:rPr>
              <a:t>井方程的变量个数与油藏网格块对应的变量个数可能不一致，可以通过填充来解决这个问题</a:t>
            </a:r>
            <a:endParaRPr lang="en-US" altLang="zh-CN" sz="2000" dirty="0">
              <a:solidFill>
                <a:schemeClr val="bg1"/>
              </a:solidFill>
              <a:cs typeface="+mn-ea"/>
              <a:sym typeface="+mn-lt"/>
            </a:endParaRPr>
          </a:p>
        </p:txBody>
      </p:sp>
      <p:pic>
        <p:nvPicPr>
          <p:cNvPr id="18" name="Picture 8">
            <a:extLst>
              <a:ext uri="{FF2B5EF4-FFF2-40B4-BE49-F238E27FC236}">
                <a16:creationId xmlns:a16="http://schemas.microsoft.com/office/drawing/2014/main" id="{8EC8399D-96C5-47A9-B7AF-821845EFDE7D}"/>
              </a:ext>
            </a:extLst>
          </p:cNvPr>
          <p:cNvPicPr>
            <a:picLocks noChangeAspect="1"/>
          </p:cNvPicPr>
          <p:nvPr/>
        </p:nvPicPr>
        <p:blipFill rotWithShape="1">
          <a:blip r:embed="rId8">
            <a:extLst>
              <a:ext uri="{28A0092B-C50C-407E-A947-70E740481C1C}">
                <a14:useLocalDpi xmlns:a14="http://schemas.microsoft.com/office/drawing/2010/main" val="0"/>
              </a:ext>
            </a:extLst>
          </a:blip>
          <a:srcRect b="52812"/>
          <a:stretch/>
        </p:blipFill>
        <p:spPr>
          <a:xfrm>
            <a:off x="6457587" y="926444"/>
            <a:ext cx="2187333" cy="2070556"/>
          </a:xfrm>
          <a:prstGeom prst="rect">
            <a:avLst/>
          </a:prstGeom>
        </p:spPr>
      </p:pic>
      <p:pic>
        <p:nvPicPr>
          <p:cNvPr id="21" name="图片 20">
            <a:extLst>
              <a:ext uri="{FF2B5EF4-FFF2-40B4-BE49-F238E27FC236}">
                <a16:creationId xmlns:a16="http://schemas.microsoft.com/office/drawing/2014/main" id="{5B048557-B026-4B79-A0D4-573E9E7E2D31}"/>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pic>
        <p:nvPicPr>
          <p:cNvPr id="7" name="图片 6">
            <a:extLst>
              <a:ext uri="{FF2B5EF4-FFF2-40B4-BE49-F238E27FC236}">
                <a16:creationId xmlns:a16="http://schemas.microsoft.com/office/drawing/2014/main" id="{B01B3F8E-3702-4CAF-B7A3-FF3C186E4A43}"/>
              </a:ext>
            </a:extLst>
          </p:cNvPr>
          <p:cNvPicPr>
            <a:picLocks noChangeAspect="1"/>
          </p:cNvPicPr>
          <p:nvPr/>
        </p:nvPicPr>
        <p:blipFill>
          <a:blip r:embed="rId10"/>
          <a:stretch>
            <a:fillRect/>
          </a:stretch>
        </p:blipFill>
        <p:spPr>
          <a:xfrm>
            <a:off x="3334253" y="968130"/>
            <a:ext cx="2187333" cy="4395498"/>
          </a:xfrm>
          <a:prstGeom prst="rect">
            <a:avLst/>
          </a:prstGeom>
        </p:spPr>
      </p:pic>
      <p:pic>
        <p:nvPicPr>
          <p:cNvPr id="23" name="Picture 8">
            <a:extLst>
              <a:ext uri="{FF2B5EF4-FFF2-40B4-BE49-F238E27FC236}">
                <a16:creationId xmlns:a16="http://schemas.microsoft.com/office/drawing/2014/main" id="{6FC8471E-9693-4CAF-90AE-8799972C26AD}"/>
              </a:ext>
            </a:extLst>
          </p:cNvPr>
          <p:cNvPicPr>
            <a:picLocks noChangeAspect="1"/>
          </p:cNvPicPr>
          <p:nvPr/>
        </p:nvPicPr>
        <p:blipFill rotWithShape="1">
          <a:blip r:embed="rId8">
            <a:extLst>
              <a:ext uri="{28A0092B-C50C-407E-A947-70E740481C1C}">
                <a14:useLocalDpi xmlns:a14="http://schemas.microsoft.com/office/drawing/2010/main" val="0"/>
              </a:ext>
            </a:extLst>
          </a:blip>
          <a:srcRect t="53571" b="1508"/>
          <a:stretch/>
        </p:blipFill>
        <p:spPr>
          <a:xfrm>
            <a:off x="9519128" y="976437"/>
            <a:ext cx="2177572" cy="1962321"/>
          </a:xfrm>
          <a:prstGeom prst="rect">
            <a:avLst/>
          </a:prstGeom>
        </p:spPr>
      </p:pic>
      <p:sp>
        <p:nvSpPr>
          <p:cNvPr id="8" name="箭头: 右 7">
            <a:extLst>
              <a:ext uri="{FF2B5EF4-FFF2-40B4-BE49-F238E27FC236}">
                <a16:creationId xmlns:a16="http://schemas.microsoft.com/office/drawing/2014/main" id="{65ADF313-E5E3-4898-9405-76D9C1EFCFDE}"/>
              </a:ext>
            </a:extLst>
          </p:cNvPr>
          <p:cNvSpPr/>
          <p:nvPr/>
        </p:nvSpPr>
        <p:spPr>
          <a:xfrm>
            <a:off x="5665587" y="1838141"/>
            <a:ext cx="574634" cy="32409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箭头: 右 24">
            <a:extLst>
              <a:ext uri="{FF2B5EF4-FFF2-40B4-BE49-F238E27FC236}">
                <a16:creationId xmlns:a16="http://schemas.microsoft.com/office/drawing/2014/main" id="{E2C40BE2-26C8-4737-8384-83745E4B6B3D}"/>
              </a:ext>
            </a:extLst>
          </p:cNvPr>
          <p:cNvSpPr/>
          <p:nvPr/>
        </p:nvSpPr>
        <p:spPr>
          <a:xfrm>
            <a:off x="8794707" y="1819024"/>
            <a:ext cx="574634" cy="32409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a16="http://schemas.microsoft.com/office/drawing/2014/main" id="{F92A0DED-4669-E244-9080-B7435709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2509" y="1020358"/>
            <a:ext cx="2618352" cy="1736081"/>
          </a:xfrm>
          <a:prstGeom prst="rect">
            <a:avLst/>
          </a:prstGeom>
        </p:spPr>
      </p:pic>
    </p:spTree>
    <p:custDataLst>
      <p:tags r:id="rId2"/>
    </p:custDataLst>
    <p:extLst>
      <p:ext uri="{BB962C8B-B14F-4D97-AF65-F5344CB8AC3E}">
        <p14:creationId xmlns:p14="http://schemas.microsoft.com/office/powerpoint/2010/main" val="1735510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页岩油气的数学模型</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2022/8/22</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15</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Tree>
    <p:custDataLst>
      <p:tags r:id="rId1"/>
    </p:custDataLst>
    <p:extLst>
      <p:ext uri="{BB962C8B-B14F-4D97-AF65-F5344CB8AC3E}">
        <p14:creationId xmlns:p14="http://schemas.microsoft.com/office/powerpoint/2010/main" val="1154279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D0935FEC-657F-42DE-A81F-0D6C9D6D62D9}"/>
              </a:ext>
            </a:extLst>
          </p:cNvPr>
          <p:cNvSpPr/>
          <p:nvPr/>
        </p:nvSpPr>
        <p:spPr>
          <a:xfrm>
            <a:off x="492509" y="997214"/>
            <a:ext cx="11221654" cy="531210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2">
                  <a:lumMod val="50000"/>
                </a:schemeClr>
              </a:solidFill>
              <a:cs typeface="+mn-ea"/>
              <a:sym typeface="+mn-lt"/>
            </a:endParaRPr>
          </a:p>
        </p:txBody>
      </p: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油藏模拟器开发小组</a:t>
            </a:r>
            <a:endParaRPr lang="zh-CN" altLang="en-US" sz="4000" dirty="0">
              <a:solidFill>
                <a:schemeClr val="accent1"/>
              </a:solidFill>
              <a:cs typeface="+mn-ea"/>
              <a:sym typeface="+mn-lt"/>
            </a:endParaRPr>
          </a:p>
        </p:txBody>
      </p:sp>
      <p:sp>
        <p:nvSpPr>
          <p:cNvPr id="44" name="日期占位符 43">
            <a:extLst>
              <a:ext uri="{FF2B5EF4-FFF2-40B4-BE49-F238E27FC236}">
                <a16:creationId xmlns:a16="http://schemas.microsoft.com/office/drawing/2014/main" id="{3F680B09-9946-47B6-983A-B7DF909FB141}"/>
              </a:ext>
            </a:extLst>
          </p:cNvPr>
          <p:cNvSpPr>
            <a:spLocks noGrp="1"/>
          </p:cNvSpPr>
          <p:nvPr>
            <p:ph type="dt" sz="half" idx="10"/>
          </p:nvPr>
        </p:nvSpPr>
        <p:spPr/>
        <p:txBody>
          <a:bodyPr/>
          <a:lstStyle/>
          <a:p>
            <a:fld id="{DE034583-4290-4CF2-B8BB-EA2FAEB8C750}" type="datetime1">
              <a:rPr lang="zh-CN" altLang="en-US" smtClean="0">
                <a:cs typeface="+mn-ea"/>
                <a:sym typeface="+mn-lt"/>
              </a:rPr>
              <a:t>2022/8/24</a:t>
            </a:fld>
            <a:endParaRPr lang="zh-CN" altLang="en-US" dirty="0">
              <a:cs typeface="+mn-ea"/>
              <a:sym typeface="+mn-lt"/>
            </a:endParaRPr>
          </a:p>
        </p:txBody>
      </p:sp>
      <p:sp>
        <p:nvSpPr>
          <p:cNvPr id="45" name="灯片编号占位符 44">
            <a:extLst>
              <a:ext uri="{FF2B5EF4-FFF2-40B4-BE49-F238E27FC236}">
                <a16:creationId xmlns:a16="http://schemas.microsoft.com/office/drawing/2014/main" id="{0129E035-D3F1-4C95-BC5E-D5D00D07AAE7}"/>
              </a:ext>
            </a:extLst>
          </p:cNvPr>
          <p:cNvSpPr>
            <a:spLocks noGrp="1"/>
          </p:cNvSpPr>
          <p:nvPr>
            <p:ph type="sldNum" sz="quarter" idx="12"/>
          </p:nvPr>
        </p:nvSpPr>
        <p:spPr/>
        <p:txBody>
          <a:bodyPr/>
          <a:lstStyle/>
          <a:p>
            <a:fld id="{AA4E786F-588D-4932-A7B2-AE3451FA4ACA}" type="slidenum">
              <a:rPr lang="zh-CN" altLang="en-US" smtClean="0">
                <a:cs typeface="+mn-ea"/>
                <a:sym typeface="+mn-lt"/>
              </a:rPr>
              <a:pPr/>
              <a:t>16</a:t>
            </a:fld>
            <a:endParaRPr lang="zh-CN" altLang="en-US" dirty="0">
              <a:cs typeface="+mn-ea"/>
              <a:sym typeface="+mn-lt"/>
            </a:endParaRPr>
          </a:p>
        </p:txBody>
      </p:sp>
      <p:pic>
        <p:nvPicPr>
          <p:cNvPr id="54" name="图片 53">
            <a:extLst>
              <a:ext uri="{FF2B5EF4-FFF2-40B4-BE49-F238E27FC236}">
                <a16:creationId xmlns:a16="http://schemas.microsoft.com/office/drawing/2014/main" id="{E7433058-A118-45E6-9213-8004FD3C4E19}"/>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47" name="文本框 46">
            <a:extLst>
              <a:ext uri="{FF2B5EF4-FFF2-40B4-BE49-F238E27FC236}">
                <a16:creationId xmlns:a16="http://schemas.microsoft.com/office/drawing/2014/main" id="{86F67856-79A8-43C2-8291-25C42D9B9183}"/>
              </a:ext>
            </a:extLst>
          </p:cNvPr>
          <p:cNvSpPr txBox="1"/>
          <p:nvPr/>
        </p:nvSpPr>
        <p:spPr>
          <a:xfrm>
            <a:off x="3760208" y="5789858"/>
            <a:ext cx="4746235" cy="464871"/>
          </a:xfrm>
          <a:prstGeom prst="rect">
            <a:avLst/>
          </a:prstGeom>
          <a:noFill/>
        </p:spPr>
        <p:txBody>
          <a:bodyPr wrap="none" rtlCol="0">
            <a:spAutoFit/>
          </a:bodyPr>
          <a:lstStyle/>
          <a:p>
            <a:pPr algn="ctr">
              <a:lnSpc>
                <a:spcPct val="150000"/>
              </a:lnSpc>
            </a:pPr>
            <a:r>
              <a:rPr lang="en-US" altLang="zh-CN" dirty="0">
                <a:solidFill>
                  <a:schemeClr val="accent2">
                    <a:lumMod val="20000"/>
                    <a:lumOff val="80000"/>
                  </a:schemeClr>
                </a:solidFill>
                <a:cs typeface="+mn-ea"/>
                <a:sym typeface="+mn-lt"/>
                <a:hlinkClick r:id="rId7">
                  <a:extLst>
                    <a:ext uri="{A12FA001-AC4F-418D-AE19-62706E023703}">
                      <ahyp:hlinkClr xmlns:ahyp="http://schemas.microsoft.com/office/drawing/2018/hyperlinkcolor" val="tx"/>
                    </a:ext>
                  </a:extLst>
                </a:hlinkClick>
              </a:rPr>
              <a:t>https://github.com/FaspDevTeam/OpenCAEPoro</a:t>
            </a:r>
            <a:endParaRPr lang="en-US" altLang="zh-CN" dirty="0">
              <a:solidFill>
                <a:schemeClr val="accent2">
                  <a:lumMod val="20000"/>
                  <a:lumOff val="80000"/>
                </a:schemeClr>
              </a:solidFill>
              <a:cs typeface="+mn-ea"/>
              <a:sym typeface="+mn-lt"/>
            </a:endParaRPr>
          </a:p>
        </p:txBody>
      </p:sp>
      <p:grpSp>
        <p:nvGrpSpPr>
          <p:cNvPr id="35" name="组合 34">
            <a:extLst>
              <a:ext uri="{FF2B5EF4-FFF2-40B4-BE49-F238E27FC236}">
                <a16:creationId xmlns:a16="http://schemas.microsoft.com/office/drawing/2014/main" id="{C0FE1569-A539-4EEC-AAEE-9F3F6B911337}"/>
              </a:ext>
            </a:extLst>
          </p:cNvPr>
          <p:cNvGrpSpPr/>
          <p:nvPr/>
        </p:nvGrpSpPr>
        <p:grpSpPr>
          <a:xfrm>
            <a:off x="2015578" y="1198268"/>
            <a:ext cx="1366543" cy="2071133"/>
            <a:chOff x="1323567" y="1734767"/>
            <a:chExt cx="1545719" cy="2141872"/>
          </a:xfrm>
        </p:grpSpPr>
        <p:pic>
          <p:nvPicPr>
            <p:cNvPr id="38" name="null.png">
              <a:extLst>
                <a:ext uri="{FF2B5EF4-FFF2-40B4-BE49-F238E27FC236}">
                  <a16:creationId xmlns:a16="http://schemas.microsoft.com/office/drawing/2014/main" id="{021D5A61-4D5D-44AA-B9FB-D5A6A561135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083" t="3558" r="23100" b="18833"/>
            <a:stretch/>
          </p:blipFill>
          <p:spPr>
            <a:xfrm>
              <a:off x="1323567" y="1734767"/>
              <a:ext cx="1545719" cy="1392966"/>
            </a:xfrm>
            <a:prstGeom prst="ellipse">
              <a:avLst/>
            </a:prstGeom>
          </p:spPr>
        </p:pic>
        <p:sp>
          <p:nvSpPr>
            <p:cNvPr id="39" name="TextBox 10">
              <a:extLst>
                <a:ext uri="{FF2B5EF4-FFF2-40B4-BE49-F238E27FC236}">
                  <a16:creationId xmlns:a16="http://schemas.microsoft.com/office/drawing/2014/main" id="{7DD49A23-883B-4344-B073-274A0D9C8843}"/>
                </a:ext>
              </a:extLst>
            </p:cNvPr>
            <p:cNvSpPr txBox="1"/>
            <p:nvPr/>
          </p:nvSpPr>
          <p:spPr>
            <a:xfrm>
              <a:off x="1338587" y="3335549"/>
              <a:ext cx="1524000" cy="541090"/>
            </a:xfrm>
            <a:prstGeom prst="rect">
              <a:avLst/>
            </a:prstGeom>
            <a:noFill/>
          </p:spPr>
          <p:txBody>
            <a:bodyPr wrap="square" rtlCol="0">
              <a:spAutoFit/>
            </a:bodyPr>
            <a:lstStyle/>
            <a:p>
              <a:pPr algn="ctr"/>
              <a:r>
                <a:rPr lang="zh-CN" altLang="en-US" sz="1400" b="1" dirty="0">
                  <a:solidFill>
                    <a:schemeClr val="accent3"/>
                  </a:solidFill>
                  <a:cs typeface="+mn-ea"/>
                  <a:sym typeface="+mn-lt"/>
                </a:rPr>
                <a:t>湘潭大学 </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冯春生</a:t>
              </a:r>
              <a:endParaRPr lang="en-US" b="1" dirty="0">
                <a:solidFill>
                  <a:schemeClr val="accent3"/>
                </a:solidFill>
                <a:cs typeface="+mn-ea"/>
                <a:sym typeface="+mn-lt"/>
              </a:endParaRPr>
            </a:p>
          </p:txBody>
        </p:sp>
      </p:grpSp>
      <p:grpSp>
        <p:nvGrpSpPr>
          <p:cNvPr id="40" name="组合 39">
            <a:extLst>
              <a:ext uri="{FF2B5EF4-FFF2-40B4-BE49-F238E27FC236}">
                <a16:creationId xmlns:a16="http://schemas.microsoft.com/office/drawing/2014/main" id="{74D205F9-B189-48F8-A3BC-A88A2F0EA94F}"/>
              </a:ext>
            </a:extLst>
          </p:cNvPr>
          <p:cNvGrpSpPr/>
          <p:nvPr/>
        </p:nvGrpSpPr>
        <p:grpSpPr>
          <a:xfrm>
            <a:off x="4397238" y="1198268"/>
            <a:ext cx="1378978" cy="2076143"/>
            <a:chOff x="3760674" y="1345912"/>
            <a:chExt cx="1601607" cy="2375735"/>
          </a:xfrm>
        </p:grpSpPr>
        <p:pic>
          <p:nvPicPr>
            <p:cNvPr id="41" name="null.png">
              <a:extLst>
                <a:ext uri="{FF2B5EF4-FFF2-40B4-BE49-F238E27FC236}">
                  <a16:creationId xmlns:a16="http://schemas.microsoft.com/office/drawing/2014/main" id="{447FD9F1-3A5C-45CF-9039-73885D84C86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879" t="15378" r="37143" b="59494"/>
            <a:stretch/>
          </p:blipFill>
          <p:spPr>
            <a:xfrm rot="20820000">
              <a:off x="3781722" y="1345912"/>
              <a:ext cx="1580559" cy="1580560"/>
            </a:xfrm>
            <a:prstGeom prst="ellipse">
              <a:avLst/>
            </a:prstGeom>
          </p:spPr>
        </p:pic>
        <p:sp>
          <p:nvSpPr>
            <p:cNvPr id="42" name="TextBox 17">
              <a:extLst>
                <a:ext uri="{FF2B5EF4-FFF2-40B4-BE49-F238E27FC236}">
                  <a16:creationId xmlns:a16="http://schemas.microsoft.com/office/drawing/2014/main" id="{31D324DE-E336-4CF9-A4A1-5FE6D0897C98}"/>
                </a:ext>
              </a:extLst>
            </p:cNvPr>
            <p:cNvSpPr txBox="1"/>
            <p:nvPr/>
          </p:nvSpPr>
          <p:spPr>
            <a:xfrm>
              <a:off x="3760674" y="3122925"/>
              <a:ext cx="1524000" cy="598722"/>
            </a:xfrm>
            <a:prstGeom prst="rect">
              <a:avLst/>
            </a:prstGeom>
            <a:noFill/>
          </p:spPr>
          <p:txBody>
            <a:bodyPr wrap="square" rtlCol="0">
              <a:spAutoFit/>
            </a:bodyPr>
            <a:lstStyle/>
            <a:p>
              <a:pPr algn="ctr"/>
              <a:r>
                <a:rPr lang="zh-CN" altLang="en-US" sz="1400" b="1" dirty="0">
                  <a:solidFill>
                    <a:schemeClr val="accent3"/>
                  </a:solidFill>
                  <a:cs typeface="+mn-ea"/>
                  <a:sym typeface="+mn-lt"/>
                </a:rPr>
                <a:t>中国科学院 </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李仕哲</a:t>
              </a:r>
              <a:endParaRPr lang="en-US" b="1" dirty="0">
                <a:solidFill>
                  <a:schemeClr val="accent3"/>
                </a:solidFill>
                <a:cs typeface="+mn-ea"/>
                <a:sym typeface="+mn-lt"/>
              </a:endParaRPr>
            </a:p>
          </p:txBody>
        </p:sp>
      </p:grpSp>
      <p:grpSp>
        <p:nvGrpSpPr>
          <p:cNvPr id="43" name="组合 42">
            <a:extLst>
              <a:ext uri="{FF2B5EF4-FFF2-40B4-BE49-F238E27FC236}">
                <a16:creationId xmlns:a16="http://schemas.microsoft.com/office/drawing/2014/main" id="{B893517D-D07F-4965-B4E0-918CF735DF8B}"/>
              </a:ext>
            </a:extLst>
          </p:cNvPr>
          <p:cNvGrpSpPr/>
          <p:nvPr/>
        </p:nvGrpSpPr>
        <p:grpSpPr>
          <a:xfrm>
            <a:off x="8808927" y="1198268"/>
            <a:ext cx="1352585" cy="2079150"/>
            <a:chOff x="6858000" y="3985442"/>
            <a:chExt cx="1524000" cy="2346058"/>
          </a:xfrm>
        </p:grpSpPr>
        <p:sp>
          <p:nvSpPr>
            <p:cNvPr id="48" name="TextBox 11">
              <a:extLst>
                <a:ext uri="{FF2B5EF4-FFF2-40B4-BE49-F238E27FC236}">
                  <a16:creationId xmlns:a16="http://schemas.microsoft.com/office/drawing/2014/main" id="{D04E909F-FB32-49A5-8AEF-913C16AACCA6}"/>
                </a:ext>
              </a:extLst>
            </p:cNvPr>
            <p:cNvSpPr txBox="1"/>
            <p:nvPr/>
          </p:nvSpPr>
          <p:spPr>
            <a:xfrm>
              <a:off x="6858000" y="5725627"/>
              <a:ext cx="1524000" cy="605873"/>
            </a:xfrm>
            <a:prstGeom prst="rect">
              <a:avLst/>
            </a:prstGeom>
            <a:noFill/>
          </p:spPr>
          <p:txBody>
            <a:bodyPr wrap="square" rtlCol="0">
              <a:spAutoFit/>
            </a:bodyPr>
            <a:lstStyle/>
            <a:p>
              <a:pPr algn="ctr"/>
              <a:r>
                <a:rPr lang="zh-CN" altLang="en-US" sz="1400" b="1" dirty="0">
                  <a:solidFill>
                    <a:schemeClr val="accent3"/>
                  </a:solidFill>
                  <a:cs typeface="+mn-ea"/>
                  <a:sym typeface="+mn-lt"/>
                </a:rPr>
                <a:t>北京大学</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王锦东</a:t>
              </a:r>
              <a:endParaRPr lang="en-US" sz="1400" b="1" dirty="0">
                <a:solidFill>
                  <a:schemeClr val="accent3"/>
                </a:solidFill>
                <a:cs typeface="+mn-ea"/>
                <a:sym typeface="+mn-lt"/>
              </a:endParaRPr>
            </a:p>
          </p:txBody>
        </p:sp>
        <p:pic>
          <p:nvPicPr>
            <p:cNvPr id="49" name="Picture 23">
              <a:extLst>
                <a:ext uri="{FF2B5EF4-FFF2-40B4-BE49-F238E27FC236}">
                  <a16:creationId xmlns:a16="http://schemas.microsoft.com/office/drawing/2014/main" id="{FE18AF32-92C4-4250-A1FB-5C55D3CFEADA}"/>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t="3984" b="27266"/>
            <a:stretch/>
          </p:blipFill>
          <p:spPr>
            <a:xfrm>
              <a:off x="6858000" y="3985442"/>
              <a:ext cx="1524000" cy="1523999"/>
            </a:xfrm>
            <a:prstGeom prst="ellipse">
              <a:avLst/>
            </a:prstGeom>
          </p:spPr>
        </p:pic>
      </p:grpSp>
      <p:grpSp>
        <p:nvGrpSpPr>
          <p:cNvPr id="50" name="组合 49">
            <a:extLst>
              <a:ext uri="{FF2B5EF4-FFF2-40B4-BE49-F238E27FC236}">
                <a16:creationId xmlns:a16="http://schemas.microsoft.com/office/drawing/2014/main" id="{BE2081B3-6157-4D45-8653-2719669F5B62}"/>
              </a:ext>
            </a:extLst>
          </p:cNvPr>
          <p:cNvGrpSpPr/>
          <p:nvPr/>
        </p:nvGrpSpPr>
        <p:grpSpPr>
          <a:xfrm>
            <a:off x="6604894" y="1198268"/>
            <a:ext cx="1474761" cy="2052169"/>
            <a:chOff x="3760674" y="3983040"/>
            <a:chExt cx="1691708" cy="2329097"/>
          </a:xfrm>
        </p:grpSpPr>
        <p:sp>
          <p:nvSpPr>
            <p:cNvPr id="53" name="TextBox 20">
              <a:extLst>
                <a:ext uri="{FF2B5EF4-FFF2-40B4-BE49-F238E27FC236}">
                  <a16:creationId xmlns:a16="http://schemas.microsoft.com/office/drawing/2014/main" id="{03A45886-E8A4-499F-8CC0-BFE3AEF47F87}"/>
                </a:ext>
              </a:extLst>
            </p:cNvPr>
            <p:cNvSpPr txBox="1"/>
            <p:nvPr/>
          </p:nvSpPr>
          <p:spPr>
            <a:xfrm>
              <a:off x="3760674" y="5892966"/>
              <a:ext cx="1524001" cy="419171"/>
            </a:xfrm>
            <a:prstGeom prst="rect">
              <a:avLst/>
            </a:prstGeom>
            <a:noFill/>
          </p:spPr>
          <p:txBody>
            <a:bodyPr wrap="square" rtlCol="0">
              <a:spAutoFit/>
            </a:bodyPr>
            <a:lstStyle/>
            <a:p>
              <a:pPr algn="ctr"/>
              <a:r>
                <a:rPr lang="zh-CN" altLang="en-US" b="1" dirty="0">
                  <a:solidFill>
                    <a:schemeClr val="accent2"/>
                  </a:solidFill>
                  <a:cs typeface="+mn-ea"/>
                  <a:sym typeface="+mn-lt"/>
                </a:rPr>
                <a:t> </a:t>
              </a:r>
              <a:r>
                <a:rPr lang="zh-CN" altLang="en-US" sz="1400" b="1" dirty="0">
                  <a:solidFill>
                    <a:schemeClr val="accent3"/>
                  </a:solidFill>
                  <a:cs typeface="+mn-ea"/>
                  <a:sym typeface="+mn-lt"/>
                </a:rPr>
                <a:t>乔长河</a:t>
              </a:r>
              <a:endParaRPr lang="en-US" b="1" dirty="0">
                <a:solidFill>
                  <a:schemeClr val="accent3"/>
                </a:solidFill>
                <a:cs typeface="+mn-ea"/>
                <a:sym typeface="+mn-lt"/>
              </a:endParaRPr>
            </a:p>
          </p:txBody>
        </p:sp>
        <p:pic>
          <p:nvPicPr>
            <p:cNvPr id="55" name="Picture 2">
              <a:extLst>
                <a:ext uri="{FF2B5EF4-FFF2-40B4-BE49-F238E27FC236}">
                  <a16:creationId xmlns:a16="http://schemas.microsoft.com/office/drawing/2014/main" id="{52C5A57C-4649-45D7-B411-79A42CCD58AD}"/>
                </a:ext>
              </a:extLst>
            </p:cNvPr>
            <p:cNvPicPr>
              <a:picLocks noChangeAspect="1"/>
            </p:cNvPicPr>
            <p:nvPr/>
          </p:nvPicPr>
          <p:blipFill>
            <a:blip r:embed="rId12"/>
            <a:stretch>
              <a:fillRect/>
            </a:stretch>
          </p:blipFill>
          <p:spPr>
            <a:xfrm>
              <a:off x="3808800" y="3983040"/>
              <a:ext cx="1643582" cy="1643582"/>
            </a:xfrm>
            <a:prstGeom prst="ellipse">
              <a:avLst/>
            </a:prstGeom>
          </p:spPr>
        </p:pic>
      </p:grpSp>
      <p:grpSp>
        <p:nvGrpSpPr>
          <p:cNvPr id="63" name="组合 62">
            <a:extLst>
              <a:ext uri="{FF2B5EF4-FFF2-40B4-BE49-F238E27FC236}">
                <a16:creationId xmlns:a16="http://schemas.microsoft.com/office/drawing/2014/main" id="{B93F61F7-D5AA-4ABC-B3D1-CF75F3DC6523}"/>
              </a:ext>
            </a:extLst>
          </p:cNvPr>
          <p:cNvGrpSpPr/>
          <p:nvPr/>
        </p:nvGrpSpPr>
        <p:grpSpPr>
          <a:xfrm>
            <a:off x="1117559" y="3589670"/>
            <a:ext cx="1374769" cy="2019806"/>
            <a:chOff x="7112889" y="1454126"/>
            <a:chExt cx="1526400" cy="2285649"/>
          </a:xfrm>
        </p:grpSpPr>
        <p:pic>
          <p:nvPicPr>
            <p:cNvPr id="64" name="Picture 4">
              <a:extLst>
                <a:ext uri="{FF2B5EF4-FFF2-40B4-BE49-F238E27FC236}">
                  <a16:creationId xmlns:a16="http://schemas.microsoft.com/office/drawing/2014/main" id="{4BC9EA38-9B99-4B46-8451-1E9820D20877}"/>
                </a:ext>
              </a:extLst>
            </p:cNvPr>
            <p:cNvPicPr>
              <a:picLocks noChangeAspect="1"/>
            </p:cNvPicPr>
            <p:nvPr/>
          </p:nvPicPr>
          <p:blipFill>
            <a:blip r:embed="rId13" cstate="print">
              <a:extLst>
                <a:ext uri="{BEBA8EAE-BF5A-486C-A8C5-ECC9F3942E4B}">
                  <a14:imgProps xmlns:a14="http://schemas.microsoft.com/office/drawing/2010/main">
                    <a14:imgLayer r:embed="rId14">
                      <a14:imgEffect>
                        <a14:saturation sat="66000"/>
                      </a14:imgEffect>
                    </a14:imgLayer>
                  </a14:imgProps>
                </a:ext>
                <a:ext uri="{28A0092B-C50C-407E-A947-70E740481C1C}">
                  <a14:useLocalDpi xmlns:a14="http://schemas.microsoft.com/office/drawing/2010/main" val="0"/>
                </a:ext>
              </a:extLst>
            </a:blip>
            <a:stretch>
              <a:fillRect/>
            </a:stretch>
          </p:blipFill>
          <p:spPr>
            <a:xfrm>
              <a:off x="7112889" y="1454126"/>
              <a:ext cx="1526400" cy="1526400"/>
            </a:xfrm>
            <a:prstGeom prst="ellipse">
              <a:avLst/>
            </a:prstGeom>
          </p:spPr>
        </p:pic>
        <p:sp>
          <p:nvSpPr>
            <p:cNvPr id="65" name="TextBox 11">
              <a:extLst>
                <a:ext uri="{FF2B5EF4-FFF2-40B4-BE49-F238E27FC236}">
                  <a16:creationId xmlns:a16="http://schemas.microsoft.com/office/drawing/2014/main" id="{CD2011DC-934F-41D6-8FDF-FF95386C4C4B}"/>
                </a:ext>
              </a:extLst>
            </p:cNvPr>
            <p:cNvSpPr txBox="1"/>
            <p:nvPr/>
          </p:nvSpPr>
          <p:spPr>
            <a:xfrm>
              <a:off x="7112889" y="3147690"/>
              <a:ext cx="1524000" cy="592085"/>
            </a:xfrm>
            <a:prstGeom prst="rect">
              <a:avLst/>
            </a:prstGeom>
            <a:noFill/>
          </p:spPr>
          <p:txBody>
            <a:bodyPr wrap="square" rtlCol="0">
              <a:spAutoFit/>
            </a:bodyPr>
            <a:lstStyle/>
            <a:p>
              <a:pPr algn="ctr"/>
              <a:r>
                <a:rPr lang="zh-CN" altLang="en-US" sz="1400" b="1" dirty="0">
                  <a:solidFill>
                    <a:schemeClr val="accent3"/>
                  </a:solidFill>
                  <a:cs typeface="+mn-ea"/>
                  <a:sym typeface="+mn-lt"/>
                </a:rPr>
                <a:t>中国科学院</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张晨松</a:t>
              </a:r>
              <a:endParaRPr lang="en-US" sz="1400" b="1" dirty="0">
                <a:solidFill>
                  <a:schemeClr val="accent3"/>
                </a:solidFill>
                <a:cs typeface="+mn-ea"/>
                <a:sym typeface="+mn-lt"/>
              </a:endParaRPr>
            </a:p>
          </p:txBody>
        </p:sp>
      </p:grpSp>
      <p:grpSp>
        <p:nvGrpSpPr>
          <p:cNvPr id="66" name="组合 65">
            <a:extLst>
              <a:ext uri="{FF2B5EF4-FFF2-40B4-BE49-F238E27FC236}">
                <a16:creationId xmlns:a16="http://schemas.microsoft.com/office/drawing/2014/main" id="{36A46A25-0F0C-48E4-BEE0-DFC3C3D1DF29}"/>
              </a:ext>
            </a:extLst>
          </p:cNvPr>
          <p:cNvGrpSpPr/>
          <p:nvPr/>
        </p:nvGrpSpPr>
        <p:grpSpPr>
          <a:xfrm>
            <a:off x="2832164" y="3566602"/>
            <a:ext cx="2292519" cy="2053610"/>
            <a:chOff x="1767846" y="3810001"/>
            <a:chExt cx="2715107" cy="2306532"/>
          </a:xfrm>
        </p:grpSpPr>
        <p:pic>
          <p:nvPicPr>
            <p:cNvPr id="67" name="Picture 7">
              <a:extLst>
                <a:ext uri="{FF2B5EF4-FFF2-40B4-BE49-F238E27FC236}">
                  <a16:creationId xmlns:a16="http://schemas.microsoft.com/office/drawing/2014/main" id="{7C20C435-B36B-40A6-82A5-008D4281CBE0}"/>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saturation sat="66000"/>
                      </a14:imgEffect>
                    </a14:imgLayer>
                  </a14:imgProps>
                </a:ext>
                <a:ext uri="{28A0092B-C50C-407E-A947-70E740481C1C}">
                  <a14:useLocalDpi xmlns:a14="http://schemas.microsoft.com/office/drawing/2010/main" val="0"/>
                </a:ext>
              </a:extLst>
            </a:blip>
            <a:srcRect l="14566" t="693" r="19246" b="55181"/>
            <a:stretch/>
          </p:blipFill>
          <p:spPr>
            <a:xfrm>
              <a:off x="2362201" y="3810001"/>
              <a:ext cx="1525982" cy="1526560"/>
            </a:xfrm>
            <a:prstGeom prst="ellipse">
              <a:avLst/>
            </a:prstGeom>
          </p:spPr>
        </p:pic>
        <p:sp>
          <p:nvSpPr>
            <p:cNvPr id="68" name="TextBox 12">
              <a:extLst>
                <a:ext uri="{FF2B5EF4-FFF2-40B4-BE49-F238E27FC236}">
                  <a16:creationId xmlns:a16="http://schemas.microsoft.com/office/drawing/2014/main" id="{90817F42-D963-4E8D-B708-3C762C59F231}"/>
                </a:ext>
              </a:extLst>
            </p:cNvPr>
            <p:cNvSpPr txBox="1"/>
            <p:nvPr/>
          </p:nvSpPr>
          <p:spPr>
            <a:xfrm>
              <a:off x="1767846" y="5518646"/>
              <a:ext cx="2715107" cy="597887"/>
            </a:xfrm>
            <a:prstGeom prst="rect">
              <a:avLst/>
            </a:prstGeom>
            <a:noFill/>
          </p:spPr>
          <p:txBody>
            <a:bodyPr wrap="square" rtlCol="0">
              <a:spAutoFit/>
            </a:bodyPr>
            <a:lstStyle/>
            <a:p>
              <a:pPr algn="ctr"/>
              <a:r>
                <a:rPr lang="zh-CN" altLang="en-US" sz="1400" b="1" dirty="0">
                  <a:solidFill>
                    <a:schemeClr val="accent3"/>
                  </a:solidFill>
                  <a:cs typeface="+mn-ea"/>
                  <a:sym typeface="+mn-lt"/>
                </a:rPr>
                <a:t>应超智能计算研究院 </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张炼</a:t>
              </a:r>
              <a:endParaRPr lang="en-US" b="1" dirty="0">
                <a:solidFill>
                  <a:schemeClr val="accent3"/>
                </a:solidFill>
                <a:cs typeface="+mn-ea"/>
                <a:sym typeface="+mn-lt"/>
              </a:endParaRPr>
            </a:p>
          </p:txBody>
        </p:sp>
      </p:grpSp>
      <p:grpSp>
        <p:nvGrpSpPr>
          <p:cNvPr id="72" name="组合 71">
            <a:extLst>
              <a:ext uri="{FF2B5EF4-FFF2-40B4-BE49-F238E27FC236}">
                <a16:creationId xmlns:a16="http://schemas.microsoft.com/office/drawing/2014/main" id="{6B676665-469E-4409-8304-B2893135F426}"/>
              </a:ext>
            </a:extLst>
          </p:cNvPr>
          <p:cNvGrpSpPr/>
          <p:nvPr/>
        </p:nvGrpSpPr>
        <p:grpSpPr>
          <a:xfrm>
            <a:off x="5525228" y="3554609"/>
            <a:ext cx="1424964" cy="2052126"/>
            <a:chOff x="5525844" y="3810000"/>
            <a:chExt cx="1526400" cy="2293377"/>
          </a:xfrm>
        </p:grpSpPr>
        <p:sp>
          <p:nvSpPr>
            <p:cNvPr id="73" name="TextBox 9">
              <a:extLst>
                <a:ext uri="{FF2B5EF4-FFF2-40B4-BE49-F238E27FC236}">
                  <a16:creationId xmlns:a16="http://schemas.microsoft.com/office/drawing/2014/main" id="{52C98014-9A9F-4D5C-99B3-0552D0332F0A}"/>
                </a:ext>
              </a:extLst>
            </p:cNvPr>
            <p:cNvSpPr txBox="1"/>
            <p:nvPr/>
          </p:nvSpPr>
          <p:spPr>
            <a:xfrm>
              <a:off x="5528245" y="5518647"/>
              <a:ext cx="1523999" cy="584730"/>
            </a:xfrm>
            <a:prstGeom prst="rect">
              <a:avLst/>
            </a:prstGeom>
            <a:noFill/>
          </p:spPr>
          <p:txBody>
            <a:bodyPr wrap="square" rtlCol="0">
              <a:spAutoFit/>
            </a:bodyPr>
            <a:lstStyle/>
            <a:p>
              <a:pPr algn="ctr"/>
              <a:r>
                <a:rPr lang="zh-CN" altLang="en-US" sz="1400" b="1" dirty="0">
                  <a:solidFill>
                    <a:schemeClr val="accent3"/>
                  </a:solidFill>
                  <a:cs typeface="+mn-ea"/>
                  <a:sym typeface="+mn-lt"/>
                </a:rPr>
                <a:t>湘潭大学 </a:t>
              </a:r>
            </a:p>
            <a:p>
              <a:pPr algn="ctr"/>
              <a:r>
                <a:rPr lang="zh-CN" altLang="en-US" sz="1400" b="1" dirty="0">
                  <a:solidFill>
                    <a:schemeClr val="accent3"/>
                  </a:solidFill>
                  <a:cs typeface="+mn-ea"/>
                  <a:sym typeface="+mn-lt"/>
                </a:rPr>
                <a:t>赵梨</a:t>
              </a:r>
              <a:endParaRPr lang="en-US" sz="1400" b="1" dirty="0">
                <a:solidFill>
                  <a:schemeClr val="accent3"/>
                </a:solidFill>
                <a:cs typeface="+mn-ea"/>
                <a:sym typeface="+mn-lt"/>
              </a:endParaRPr>
            </a:p>
          </p:txBody>
        </p:sp>
        <p:pic>
          <p:nvPicPr>
            <p:cNvPr id="74" name="Picture 3">
              <a:extLst>
                <a:ext uri="{FF2B5EF4-FFF2-40B4-BE49-F238E27FC236}">
                  <a16:creationId xmlns:a16="http://schemas.microsoft.com/office/drawing/2014/main" id="{A9675A50-0B34-48AA-B8B7-95A1344E420B}"/>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saturation sat="66000"/>
                      </a14:imgEffect>
                    </a14:imgLayer>
                  </a14:imgProps>
                </a:ext>
                <a:ext uri="{28A0092B-C50C-407E-A947-70E740481C1C}">
                  <a14:useLocalDpi xmlns:a14="http://schemas.microsoft.com/office/drawing/2010/main" val="0"/>
                </a:ext>
              </a:extLst>
            </a:blip>
            <a:srcRect l="30929" t="15580" r="43871" b="46619"/>
            <a:stretch/>
          </p:blipFill>
          <p:spPr>
            <a:xfrm rot="16200000">
              <a:off x="5525844" y="3810000"/>
              <a:ext cx="1526400" cy="1526400"/>
            </a:xfrm>
            <a:prstGeom prst="ellipse">
              <a:avLst/>
            </a:prstGeom>
          </p:spPr>
        </p:pic>
      </p:grpSp>
      <p:grpSp>
        <p:nvGrpSpPr>
          <p:cNvPr id="75" name="组合 74">
            <a:extLst>
              <a:ext uri="{FF2B5EF4-FFF2-40B4-BE49-F238E27FC236}">
                <a16:creationId xmlns:a16="http://schemas.microsoft.com/office/drawing/2014/main" id="{72AAC4DE-74CF-4424-B715-45DD83DFD102}"/>
              </a:ext>
            </a:extLst>
          </p:cNvPr>
          <p:cNvGrpSpPr/>
          <p:nvPr/>
        </p:nvGrpSpPr>
        <p:grpSpPr>
          <a:xfrm>
            <a:off x="7663941" y="3589230"/>
            <a:ext cx="1405528" cy="2052695"/>
            <a:chOff x="600809" y="1454124"/>
            <a:chExt cx="1526400" cy="2268072"/>
          </a:xfrm>
        </p:grpSpPr>
        <p:sp>
          <p:nvSpPr>
            <p:cNvPr id="76" name="TextBox 8">
              <a:extLst>
                <a:ext uri="{FF2B5EF4-FFF2-40B4-BE49-F238E27FC236}">
                  <a16:creationId xmlns:a16="http://schemas.microsoft.com/office/drawing/2014/main" id="{BA4A2630-15AF-4C3A-BFD2-23C97ECE7730}"/>
                </a:ext>
              </a:extLst>
            </p:cNvPr>
            <p:cNvSpPr txBox="1"/>
            <p:nvPr/>
          </p:nvSpPr>
          <p:spPr>
            <a:xfrm>
              <a:off x="600809" y="3144078"/>
              <a:ext cx="1524000" cy="578118"/>
            </a:xfrm>
            <a:prstGeom prst="rect">
              <a:avLst/>
            </a:prstGeom>
            <a:noFill/>
          </p:spPr>
          <p:txBody>
            <a:bodyPr wrap="square" rtlCol="0">
              <a:spAutoFit/>
            </a:bodyPr>
            <a:lstStyle/>
            <a:p>
              <a:pPr algn="ctr"/>
              <a:r>
                <a:rPr lang="zh-CN" altLang="en-US" sz="1400" b="1" dirty="0">
                  <a:solidFill>
                    <a:schemeClr val="accent3"/>
                  </a:solidFill>
                  <a:cs typeface="+mn-ea"/>
                  <a:sym typeface="+mn-lt"/>
                </a:rPr>
                <a:t>湘潭大学 </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赖婷</a:t>
              </a:r>
              <a:endParaRPr lang="en-US" sz="1400" b="1" dirty="0">
                <a:solidFill>
                  <a:schemeClr val="accent3"/>
                </a:solidFill>
                <a:cs typeface="+mn-ea"/>
                <a:sym typeface="+mn-lt"/>
              </a:endParaRPr>
            </a:p>
          </p:txBody>
        </p:sp>
        <p:pic>
          <p:nvPicPr>
            <p:cNvPr id="77" name="Picture 5">
              <a:extLst>
                <a:ext uri="{FF2B5EF4-FFF2-40B4-BE49-F238E27FC236}">
                  <a16:creationId xmlns:a16="http://schemas.microsoft.com/office/drawing/2014/main" id="{3D9A1163-9383-4270-AE63-87375711E91A}"/>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9360" t="24351" r="24193" b="15493"/>
            <a:stretch/>
          </p:blipFill>
          <p:spPr>
            <a:xfrm rot="900000">
              <a:off x="600809" y="1454124"/>
              <a:ext cx="1526400" cy="1509141"/>
            </a:xfrm>
            <a:prstGeom prst="ellipse">
              <a:avLst/>
            </a:prstGeom>
          </p:spPr>
        </p:pic>
      </p:grpSp>
      <p:grpSp>
        <p:nvGrpSpPr>
          <p:cNvPr id="46" name="组合 71">
            <a:extLst>
              <a:ext uri="{FF2B5EF4-FFF2-40B4-BE49-F238E27FC236}">
                <a16:creationId xmlns:a16="http://schemas.microsoft.com/office/drawing/2014/main" id="{277553D6-96A9-4239-E582-10BED81E7B50}"/>
              </a:ext>
            </a:extLst>
          </p:cNvPr>
          <p:cNvGrpSpPr/>
          <p:nvPr/>
        </p:nvGrpSpPr>
        <p:grpSpPr>
          <a:xfrm>
            <a:off x="9694315" y="3569201"/>
            <a:ext cx="1422724" cy="2068313"/>
            <a:chOff x="5544276" y="3735147"/>
            <a:chExt cx="1523999" cy="2311469"/>
          </a:xfrm>
        </p:grpSpPr>
        <p:sp>
          <p:nvSpPr>
            <p:cNvPr id="60" name="TextBox 9">
              <a:extLst>
                <a:ext uri="{FF2B5EF4-FFF2-40B4-BE49-F238E27FC236}">
                  <a16:creationId xmlns:a16="http://schemas.microsoft.com/office/drawing/2014/main" id="{777AAACE-6A98-526A-0BC5-2BA34ED101F2}"/>
                </a:ext>
              </a:extLst>
            </p:cNvPr>
            <p:cNvSpPr txBox="1"/>
            <p:nvPr/>
          </p:nvSpPr>
          <p:spPr>
            <a:xfrm>
              <a:off x="5544276" y="5427488"/>
              <a:ext cx="1523999" cy="619128"/>
            </a:xfrm>
            <a:prstGeom prst="rect">
              <a:avLst/>
            </a:prstGeom>
            <a:noFill/>
          </p:spPr>
          <p:txBody>
            <a:bodyPr wrap="square" rtlCol="0">
              <a:spAutoFit/>
            </a:bodyPr>
            <a:lstStyle/>
            <a:p>
              <a:pPr algn="ctr"/>
              <a:r>
                <a:rPr lang="en-US" altLang="zh-CN" sz="1600" b="1" dirty="0">
                  <a:solidFill>
                    <a:schemeClr val="accent3"/>
                  </a:solidFill>
                  <a:cs typeface="+mn-ea"/>
                  <a:sym typeface="+mn-lt"/>
                </a:rPr>
                <a:t>KAUST</a:t>
              </a:r>
              <a:endParaRPr lang="zh-CN" altLang="en-US" sz="1400" b="1" dirty="0">
                <a:solidFill>
                  <a:schemeClr val="accent3"/>
                </a:solidFill>
                <a:cs typeface="+mn-ea"/>
                <a:sym typeface="+mn-lt"/>
              </a:endParaRPr>
            </a:p>
            <a:p>
              <a:pPr algn="ctr"/>
              <a:r>
                <a:rPr lang="zh-CN" altLang="en-US" sz="1400" b="1" dirty="0">
                  <a:solidFill>
                    <a:schemeClr val="accent3"/>
                  </a:solidFill>
                  <a:cs typeface="+mn-ea"/>
                  <a:sym typeface="+mn-lt"/>
                </a:rPr>
                <a:t>沈博芊</a:t>
              </a:r>
              <a:endParaRPr lang="en-US" sz="1400" b="1" dirty="0">
                <a:solidFill>
                  <a:schemeClr val="accent3"/>
                </a:solidFill>
                <a:cs typeface="+mn-ea"/>
                <a:sym typeface="+mn-lt"/>
              </a:endParaRPr>
            </a:p>
          </p:txBody>
        </p:sp>
        <p:pic>
          <p:nvPicPr>
            <p:cNvPr id="61" name="Picture 3">
              <a:extLst>
                <a:ext uri="{FF2B5EF4-FFF2-40B4-BE49-F238E27FC236}">
                  <a16:creationId xmlns:a16="http://schemas.microsoft.com/office/drawing/2014/main" id="{E19744EC-7DCD-EF50-CCFC-E5BB9DDBFC74}"/>
                </a:ext>
              </a:extLst>
            </p:cNvPr>
            <p:cNvPicPr>
              <a:picLocks noChangeAspect="1"/>
            </p:cNvPicPr>
            <p:nvPr/>
          </p:nvPicPr>
          <p:blipFill rotWithShape="1">
            <a:blip r:embed="rId20">
              <a:extLst>
                <a:ext uri="{28A0092B-C50C-407E-A947-70E740481C1C}">
                  <a14:useLocalDpi xmlns:a14="http://schemas.microsoft.com/office/drawing/2010/main" val="0"/>
                </a:ext>
              </a:extLst>
            </a:blip>
            <a:srcRect l="-2293" t="3554" r="2293" b="20258"/>
            <a:stretch/>
          </p:blipFill>
          <p:spPr>
            <a:xfrm>
              <a:off x="5544276" y="3735147"/>
              <a:ext cx="1502152" cy="1509398"/>
            </a:xfrm>
            <a:prstGeom prst="ellipse">
              <a:avLst/>
            </a:prstGeom>
          </p:spPr>
        </p:pic>
      </p:grpSp>
    </p:spTree>
    <p:custDataLst>
      <p:tags r:id="rId2"/>
    </p:custDataLst>
    <p:extLst>
      <p:ext uri="{BB962C8B-B14F-4D97-AF65-F5344CB8AC3E}">
        <p14:creationId xmlns:p14="http://schemas.microsoft.com/office/powerpoint/2010/main" val="3379965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油藏模拟器战略咨询专家</a:t>
            </a:r>
            <a:endParaRPr lang="zh-CN" altLang="en-US" sz="4000" dirty="0">
              <a:solidFill>
                <a:schemeClr val="accent1"/>
              </a:solidFill>
              <a:cs typeface="+mn-ea"/>
              <a:sym typeface="+mn-lt"/>
            </a:endParaRPr>
          </a:p>
        </p:txBody>
      </p:sp>
      <p:sp>
        <p:nvSpPr>
          <p:cNvPr id="44" name="日期占位符 43">
            <a:extLst>
              <a:ext uri="{FF2B5EF4-FFF2-40B4-BE49-F238E27FC236}">
                <a16:creationId xmlns:a16="http://schemas.microsoft.com/office/drawing/2014/main" id="{3F680B09-9946-47B6-983A-B7DF909FB141}"/>
              </a:ext>
            </a:extLst>
          </p:cNvPr>
          <p:cNvSpPr>
            <a:spLocks noGrp="1"/>
          </p:cNvSpPr>
          <p:nvPr>
            <p:ph type="dt" sz="half" idx="10"/>
          </p:nvPr>
        </p:nvSpPr>
        <p:spPr/>
        <p:txBody>
          <a:bodyPr/>
          <a:lstStyle/>
          <a:p>
            <a:fld id="{DE034583-4290-4CF2-B8BB-EA2FAEB8C750}" type="datetime1">
              <a:rPr lang="zh-CN" altLang="en-US" smtClean="0">
                <a:cs typeface="+mn-ea"/>
                <a:sym typeface="+mn-lt"/>
              </a:rPr>
              <a:t>2022/8/22</a:t>
            </a:fld>
            <a:endParaRPr lang="zh-CN" altLang="en-US" dirty="0">
              <a:cs typeface="+mn-ea"/>
              <a:sym typeface="+mn-lt"/>
            </a:endParaRPr>
          </a:p>
        </p:txBody>
      </p:sp>
      <p:sp>
        <p:nvSpPr>
          <p:cNvPr id="45" name="灯片编号占位符 44">
            <a:extLst>
              <a:ext uri="{FF2B5EF4-FFF2-40B4-BE49-F238E27FC236}">
                <a16:creationId xmlns:a16="http://schemas.microsoft.com/office/drawing/2014/main" id="{0129E035-D3F1-4C95-BC5E-D5D00D07AAE7}"/>
              </a:ext>
            </a:extLst>
          </p:cNvPr>
          <p:cNvSpPr>
            <a:spLocks noGrp="1"/>
          </p:cNvSpPr>
          <p:nvPr>
            <p:ph type="sldNum" sz="quarter" idx="12"/>
          </p:nvPr>
        </p:nvSpPr>
        <p:spPr/>
        <p:txBody>
          <a:bodyPr/>
          <a:lstStyle/>
          <a:p>
            <a:fld id="{AA4E786F-588D-4932-A7B2-AE3451FA4ACA}" type="slidenum">
              <a:rPr lang="zh-CN" altLang="en-US" smtClean="0">
                <a:cs typeface="+mn-ea"/>
                <a:sym typeface="+mn-lt"/>
              </a:rPr>
              <a:pPr/>
              <a:t>17</a:t>
            </a:fld>
            <a:endParaRPr lang="zh-CN" altLang="en-US" dirty="0">
              <a:cs typeface="+mn-ea"/>
              <a:sym typeface="+mn-lt"/>
            </a:endParaRPr>
          </a:p>
        </p:txBody>
      </p:sp>
      <p:pic>
        <p:nvPicPr>
          <p:cNvPr id="54" name="图片 53">
            <a:extLst>
              <a:ext uri="{FF2B5EF4-FFF2-40B4-BE49-F238E27FC236}">
                <a16:creationId xmlns:a16="http://schemas.microsoft.com/office/drawing/2014/main" id="{E7433058-A118-45E6-9213-8004FD3C4E19}"/>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grpSp>
        <p:nvGrpSpPr>
          <p:cNvPr id="46" name="Group 2">
            <a:extLst>
              <a:ext uri="{FF2B5EF4-FFF2-40B4-BE49-F238E27FC236}">
                <a16:creationId xmlns:a16="http://schemas.microsoft.com/office/drawing/2014/main" id="{312B14E0-FFCF-41B5-8300-09DC93C749FC}"/>
              </a:ext>
            </a:extLst>
          </p:cNvPr>
          <p:cNvGrpSpPr/>
          <p:nvPr/>
        </p:nvGrpSpPr>
        <p:grpSpPr>
          <a:xfrm>
            <a:off x="676274" y="0"/>
            <a:ext cx="11518901" cy="6523174"/>
            <a:chOff x="673099" y="0"/>
            <a:chExt cx="11518901" cy="6523174"/>
          </a:xfrm>
        </p:grpSpPr>
        <p:sp>
          <p:nvSpPr>
            <p:cNvPr id="60" name="任意多边形 12">
              <a:extLst>
                <a:ext uri="{FF2B5EF4-FFF2-40B4-BE49-F238E27FC236}">
                  <a16:creationId xmlns:a16="http://schemas.microsoft.com/office/drawing/2014/main" id="{34A8A5E6-01F9-49E6-BE42-6CF86CCA839F}"/>
                </a:ext>
              </a:extLst>
            </p:cNvPr>
            <p:cNvSpPr/>
            <p:nvPr/>
          </p:nvSpPr>
          <p:spPr>
            <a:xfrm rot="18900000">
              <a:off x="4798281" y="4921409"/>
              <a:ext cx="4998144" cy="1266070"/>
            </a:xfrm>
            <a:custGeom>
              <a:avLst/>
              <a:gdLst>
                <a:gd name="connsiteX0" fmla="*/ 4812732 w 4998144"/>
                <a:gd name="connsiteY0" fmla="*/ 185412 h 1266070"/>
                <a:gd name="connsiteX1" fmla="*/ 4998144 w 4998144"/>
                <a:gd name="connsiteY1" fmla="*/ 633035 h 1266070"/>
                <a:gd name="connsiteX2" fmla="*/ 4998143 w 4998144"/>
                <a:gd name="connsiteY2" fmla="*/ 633035 h 1266070"/>
                <a:gd name="connsiteX3" fmla="*/ 4365108 w 4998144"/>
                <a:gd name="connsiteY3" fmla="*/ 1266070 h 1266070"/>
                <a:gd name="connsiteX4" fmla="*/ 1266069 w 4998144"/>
                <a:gd name="connsiteY4" fmla="*/ 1266069 h 1266070"/>
                <a:gd name="connsiteX5" fmla="*/ 0 w 4998144"/>
                <a:gd name="connsiteY5" fmla="*/ 0 h 1266070"/>
                <a:gd name="connsiteX6" fmla="*/ 4365109 w 4998144"/>
                <a:gd name="connsiteY6" fmla="*/ 0 h 1266070"/>
                <a:gd name="connsiteX7" fmla="*/ 4812732 w 4998144"/>
                <a:gd name="connsiteY7" fmla="*/ 185412 h 126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8144" h="1266070">
                  <a:moveTo>
                    <a:pt x="4812732" y="185412"/>
                  </a:moveTo>
                  <a:cubicBezTo>
                    <a:pt x="4927289" y="299968"/>
                    <a:pt x="4998144" y="458227"/>
                    <a:pt x="4998144" y="633035"/>
                  </a:cubicBezTo>
                  <a:lnTo>
                    <a:pt x="4998143" y="633035"/>
                  </a:lnTo>
                  <a:cubicBezTo>
                    <a:pt x="4998143" y="982651"/>
                    <a:pt x="4714724" y="1266070"/>
                    <a:pt x="4365108" y="1266070"/>
                  </a:cubicBezTo>
                  <a:lnTo>
                    <a:pt x="1266069" y="1266069"/>
                  </a:lnTo>
                  <a:lnTo>
                    <a:pt x="0" y="0"/>
                  </a:lnTo>
                  <a:lnTo>
                    <a:pt x="4365109" y="0"/>
                  </a:lnTo>
                  <a:cubicBezTo>
                    <a:pt x="4539917" y="0"/>
                    <a:pt x="4698176" y="70855"/>
                    <a:pt x="4812732" y="185412"/>
                  </a:cubicBezTo>
                  <a:close/>
                </a:path>
              </a:pathLst>
            </a:cu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1" name="任意多边形 11">
              <a:extLst>
                <a:ext uri="{FF2B5EF4-FFF2-40B4-BE49-F238E27FC236}">
                  <a16:creationId xmlns:a16="http://schemas.microsoft.com/office/drawing/2014/main" id="{CCD7953B-55F6-4F0B-B063-8C6B78D45DBE}"/>
                </a:ext>
              </a:extLst>
            </p:cNvPr>
            <p:cNvSpPr/>
            <p:nvPr/>
          </p:nvSpPr>
          <p:spPr>
            <a:xfrm>
              <a:off x="6946719" y="0"/>
              <a:ext cx="2108259" cy="1562308"/>
            </a:xfrm>
            <a:custGeom>
              <a:avLst/>
              <a:gdLst>
                <a:gd name="connsiteX0" fmla="*/ 1016357 w 2108259"/>
                <a:gd name="connsiteY0" fmla="*/ 0 h 1562308"/>
                <a:gd name="connsiteX1" fmla="*/ 2108259 w 2108259"/>
                <a:gd name="connsiteY1" fmla="*/ 0 h 1562308"/>
                <a:gd name="connsiteX2" fmla="*/ 659020 w 2108259"/>
                <a:gd name="connsiteY2" fmla="*/ 1449238 h 1562308"/>
                <a:gd name="connsiteX3" fmla="*/ 113069 w 2108259"/>
                <a:gd name="connsiteY3" fmla="*/ 1449238 h 1562308"/>
                <a:gd name="connsiteX4" fmla="*/ 113070 w 2108259"/>
                <a:gd name="connsiteY4" fmla="*/ 1449239 h 1562308"/>
                <a:gd name="connsiteX5" fmla="*/ 113070 w 2108259"/>
                <a:gd name="connsiteY5" fmla="*/ 903287 h 156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259" h="1562308">
                  <a:moveTo>
                    <a:pt x="1016357" y="0"/>
                  </a:moveTo>
                  <a:lnTo>
                    <a:pt x="2108259" y="0"/>
                  </a:lnTo>
                  <a:lnTo>
                    <a:pt x="659020" y="1449238"/>
                  </a:lnTo>
                  <a:cubicBezTo>
                    <a:pt x="508260" y="1599998"/>
                    <a:pt x="263829" y="1599998"/>
                    <a:pt x="113069" y="1449238"/>
                  </a:cubicBezTo>
                  <a:lnTo>
                    <a:pt x="113070" y="1449239"/>
                  </a:lnTo>
                  <a:cubicBezTo>
                    <a:pt x="-37690" y="1298479"/>
                    <a:pt x="-37690" y="1054048"/>
                    <a:pt x="113070" y="903287"/>
                  </a:cubicBezTo>
                  <a:close/>
                </a:path>
              </a:pathLst>
            </a:cu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2" name="任意多边形 9">
              <a:extLst>
                <a:ext uri="{FF2B5EF4-FFF2-40B4-BE49-F238E27FC236}">
                  <a16:creationId xmlns:a16="http://schemas.microsoft.com/office/drawing/2014/main" id="{014A8BBB-FE84-40E3-A9D2-FC4DBDC5A14F}"/>
                </a:ext>
              </a:extLst>
            </p:cNvPr>
            <p:cNvSpPr/>
            <p:nvPr/>
          </p:nvSpPr>
          <p:spPr>
            <a:xfrm>
              <a:off x="9028356" y="2212435"/>
              <a:ext cx="3163644" cy="4058890"/>
            </a:xfrm>
            <a:custGeom>
              <a:avLst/>
              <a:gdLst>
                <a:gd name="connsiteX0" fmla="*/ 3163644 w 3163644"/>
                <a:gd name="connsiteY0" fmla="*/ 0 h 4058890"/>
                <a:gd name="connsiteX1" fmla="*/ 3163644 w 3163644"/>
                <a:gd name="connsiteY1" fmla="*/ 1790493 h 4058890"/>
                <a:gd name="connsiteX2" fmla="*/ 1080658 w 3163644"/>
                <a:gd name="connsiteY2" fmla="*/ 3873478 h 4058890"/>
                <a:gd name="connsiteX3" fmla="*/ 185411 w 3163644"/>
                <a:gd name="connsiteY3" fmla="*/ 3873478 h 4058890"/>
                <a:gd name="connsiteX4" fmla="*/ 185412 w 3163644"/>
                <a:gd name="connsiteY4" fmla="*/ 3873478 h 4058890"/>
                <a:gd name="connsiteX5" fmla="*/ 185412 w 3163644"/>
                <a:gd name="connsiteY5" fmla="*/ 2978232 h 40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3644" h="4058890">
                  <a:moveTo>
                    <a:pt x="3163644" y="0"/>
                  </a:moveTo>
                  <a:lnTo>
                    <a:pt x="3163644" y="1790493"/>
                  </a:lnTo>
                  <a:lnTo>
                    <a:pt x="1080658" y="3873478"/>
                  </a:lnTo>
                  <a:cubicBezTo>
                    <a:pt x="833442" y="4120694"/>
                    <a:pt x="432627" y="4120694"/>
                    <a:pt x="185411" y="3873478"/>
                  </a:cubicBezTo>
                  <a:lnTo>
                    <a:pt x="185412" y="3873478"/>
                  </a:lnTo>
                  <a:cubicBezTo>
                    <a:pt x="-61804" y="3626263"/>
                    <a:pt x="-61804" y="3225448"/>
                    <a:pt x="185412" y="2978232"/>
                  </a:cubicBezTo>
                  <a:close/>
                </a:path>
              </a:pathLst>
            </a:cu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69" name="组合 68">
              <a:extLst>
                <a:ext uri="{FF2B5EF4-FFF2-40B4-BE49-F238E27FC236}">
                  <a16:creationId xmlns:a16="http://schemas.microsoft.com/office/drawing/2014/main" id="{3C8CD2E7-3483-4F8C-848F-2B4BB2AB1064}"/>
                </a:ext>
              </a:extLst>
            </p:cNvPr>
            <p:cNvGrpSpPr/>
            <p:nvPr/>
          </p:nvGrpSpPr>
          <p:grpSpPr>
            <a:xfrm>
              <a:off x="673099" y="1038802"/>
              <a:ext cx="10555388" cy="5484372"/>
              <a:chOff x="412748" y="1236170"/>
              <a:chExt cx="10555388" cy="5484372"/>
            </a:xfrm>
          </p:grpSpPr>
          <p:sp>
            <p:nvSpPr>
              <p:cNvPr id="70" name="椭圆 69">
                <a:extLst>
                  <a:ext uri="{FF2B5EF4-FFF2-40B4-BE49-F238E27FC236}">
                    <a16:creationId xmlns:a16="http://schemas.microsoft.com/office/drawing/2014/main" id="{6F7DC6A6-5CC9-49F4-9A54-D874EBF1F212}"/>
                  </a:ext>
                </a:extLst>
              </p:cNvPr>
              <p:cNvSpPr/>
              <p:nvPr/>
            </p:nvSpPr>
            <p:spPr>
              <a:xfrm>
                <a:off x="6567873" y="1236170"/>
                <a:ext cx="4400263" cy="4400263"/>
              </a:xfrm>
              <a:prstGeom prst="ellipse">
                <a:avLst/>
              </a:prstGeom>
              <a:blipFill dpi="0" rotWithShape="1">
                <a:blip r:embed="rId7" cstate="print">
                  <a:extLst>
                    <a:ext uri="{28A0092B-C50C-407E-A947-70E740481C1C}">
                      <a14:useLocalDpi xmlns:a14="http://schemas.microsoft.com/office/drawing/2010/main" val="0"/>
                    </a:ext>
                  </a:extLst>
                </a:blip>
                <a:srcRect/>
                <a:stretch>
                  <a:fillRect l="-7770" t="-21836" r="-14901" b="168"/>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71" name="文本框 9">
                <a:extLst>
                  <a:ext uri="{FF2B5EF4-FFF2-40B4-BE49-F238E27FC236}">
                    <a16:creationId xmlns:a16="http://schemas.microsoft.com/office/drawing/2014/main" id="{05049B6F-C104-4C16-91F4-5F9D147BE861}"/>
                  </a:ext>
                </a:extLst>
              </p:cNvPr>
              <p:cNvSpPr txBox="1"/>
              <p:nvPr/>
            </p:nvSpPr>
            <p:spPr>
              <a:xfrm>
                <a:off x="412748" y="1327668"/>
                <a:ext cx="7937500" cy="9256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000" b="1" dirty="0">
                    <a:effectLst>
                      <a:outerShdw blurRad="38100" dist="19050" dir="2700000" algn="tl" rotWithShape="0">
                        <a:schemeClr val="dk1">
                          <a:alpha val="40000"/>
                        </a:schemeClr>
                      </a:outerShdw>
                    </a:effectLst>
                    <a:cs typeface="+mn-ea"/>
                    <a:sym typeface="+mn-lt"/>
                  </a:rPr>
                  <a:t>许进超</a:t>
                </a:r>
                <a:r>
                  <a:rPr lang="zh-CN" altLang="en-US" dirty="0">
                    <a:effectLst>
                      <a:outerShdw blurRad="38100" dist="19050" dir="2700000" algn="tl" rotWithShape="0">
                        <a:schemeClr val="dk1">
                          <a:alpha val="40000"/>
                        </a:schemeClr>
                      </a:outerShdw>
                    </a:effectLst>
                    <a:cs typeface="+mn-ea"/>
                    <a:sym typeface="+mn-lt"/>
                  </a:rPr>
                  <a:t>：世界知名数学家、计算数学专家；</a:t>
                </a:r>
                <a:r>
                  <a:rPr lang="en-US" altLang="zh-CN" dirty="0">
                    <a:effectLst>
                      <a:outerShdw blurRad="38100" dist="19050" dir="2700000" algn="tl" rotWithShape="0">
                        <a:schemeClr val="dk1">
                          <a:alpha val="40000"/>
                        </a:schemeClr>
                      </a:outerShdw>
                    </a:effectLst>
                    <a:cs typeface="+mn-ea"/>
                    <a:sym typeface="+mn-lt"/>
                  </a:rPr>
                  <a:t>SCI</a:t>
                </a:r>
                <a:r>
                  <a:rPr lang="zh-CN" altLang="en-US" dirty="0">
                    <a:effectLst>
                      <a:outerShdw blurRad="38100" dist="19050" dir="2700000" algn="tl" rotWithShape="0">
                        <a:schemeClr val="dk1">
                          <a:alpha val="40000"/>
                        </a:schemeClr>
                      </a:outerShdw>
                    </a:effectLst>
                    <a:cs typeface="+mn-ea"/>
                    <a:sym typeface="+mn-lt"/>
                  </a:rPr>
                  <a:t>引用率在世界数学家与统计学家中曾排名全球第</a:t>
                </a:r>
                <a:r>
                  <a:rPr lang="en-US" altLang="zh-CN" dirty="0">
                    <a:effectLst>
                      <a:outerShdw blurRad="38100" dist="19050" dir="2700000" algn="tl" rotWithShape="0">
                        <a:schemeClr val="dk1">
                          <a:alpha val="40000"/>
                        </a:schemeClr>
                      </a:outerShdw>
                    </a:effectLst>
                    <a:cs typeface="+mn-ea"/>
                    <a:sym typeface="+mn-lt"/>
                  </a:rPr>
                  <a:t>19</a:t>
                </a:r>
                <a:r>
                  <a:rPr lang="zh-CN" altLang="en-US" dirty="0">
                    <a:effectLst>
                      <a:outerShdw blurRad="38100" dist="19050" dir="2700000" algn="tl" rotWithShape="0">
                        <a:schemeClr val="dk1">
                          <a:alpha val="40000"/>
                        </a:schemeClr>
                      </a:outerShdw>
                    </a:effectLst>
                    <a:cs typeface="+mn-ea"/>
                    <a:sym typeface="+mn-lt"/>
                  </a:rPr>
                  <a:t>名，</a:t>
                </a:r>
                <a:r>
                  <a:rPr lang="zh-CN" altLang="zh-CN" dirty="0">
                    <a:effectLst>
                      <a:outerShdw blurRad="38100" dist="19050" dir="2700000" algn="tl" rotWithShape="0">
                        <a:schemeClr val="dk1">
                          <a:alpha val="40000"/>
                        </a:schemeClr>
                      </a:outerShdw>
                    </a:effectLst>
                    <a:cs typeface="+mn-ea"/>
                    <a:sym typeface="+mn-lt"/>
                  </a:rPr>
                  <a:t>在数学家中</a:t>
                </a:r>
                <a:r>
                  <a:rPr lang="zh-CN" altLang="en-US" dirty="0">
                    <a:effectLst>
                      <a:outerShdw blurRad="38100" dist="19050" dir="2700000" algn="tl" rotWithShape="0">
                        <a:schemeClr val="dk1">
                          <a:alpha val="40000"/>
                        </a:schemeClr>
                      </a:outerShdw>
                    </a:effectLst>
                    <a:cs typeface="+mn-ea"/>
                    <a:sym typeface="+mn-lt"/>
                  </a:rPr>
                  <a:t>排名全球</a:t>
                </a:r>
                <a:r>
                  <a:rPr lang="zh-CN" altLang="zh-CN" dirty="0">
                    <a:effectLst>
                      <a:outerShdw blurRad="38100" dist="19050" dir="2700000" algn="tl" rotWithShape="0">
                        <a:schemeClr val="dk1">
                          <a:alpha val="40000"/>
                        </a:schemeClr>
                      </a:outerShdw>
                    </a:effectLst>
                    <a:cs typeface="+mn-ea"/>
                    <a:sym typeface="+mn-lt"/>
                  </a:rPr>
                  <a:t>第</a:t>
                </a:r>
                <a:r>
                  <a:rPr lang="en-US" altLang="zh-CN" dirty="0">
                    <a:effectLst>
                      <a:outerShdw blurRad="38100" dist="19050" dir="2700000" algn="tl" rotWithShape="0">
                        <a:schemeClr val="dk1">
                          <a:alpha val="40000"/>
                        </a:schemeClr>
                      </a:outerShdw>
                    </a:effectLst>
                    <a:cs typeface="+mn-ea"/>
                    <a:sym typeface="+mn-lt"/>
                  </a:rPr>
                  <a:t>5</a:t>
                </a:r>
                <a:r>
                  <a:rPr lang="zh-CN" altLang="en-US" dirty="0">
                    <a:effectLst>
                      <a:outerShdw blurRad="38100" dist="19050" dir="2700000" algn="tl" rotWithShape="0">
                        <a:schemeClr val="dk1">
                          <a:alpha val="40000"/>
                        </a:schemeClr>
                      </a:outerShdw>
                    </a:effectLst>
                    <a:cs typeface="+mn-ea"/>
                    <a:sym typeface="+mn-lt"/>
                  </a:rPr>
                  <a:t>名</a:t>
                </a:r>
                <a:r>
                  <a:rPr lang="zh-CN" altLang="zh-CN" dirty="0">
                    <a:effectLst>
                      <a:outerShdw blurRad="38100" dist="19050" dir="2700000" algn="tl" rotWithShape="0">
                        <a:schemeClr val="dk1">
                          <a:alpha val="40000"/>
                        </a:schemeClr>
                      </a:outerShdw>
                    </a:effectLst>
                    <a:cs typeface="+mn-ea"/>
                    <a:sym typeface="+mn-lt"/>
                  </a:rPr>
                  <a:t>。</a:t>
                </a:r>
                <a:endParaRPr lang="zh-CN" altLang="en-US" sz="2000" dirty="0">
                  <a:cs typeface="+mn-ea"/>
                  <a:sym typeface="+mn-lt"/>
                </a:endParaRPr>
              </a:p>
            </p:txBody>
          </p:sp>
          <p:grpSp>
            <p:nvGrpSpPr>
              <p:cNvPr id="78" name="组合 77">
                <a:extLst>
                  <a:ext uri="{FF2B5EF4-FFF2-40B4-BE49-F238E27FC236}">
                    <a16:creationId xmlns:a16="http://schemas.microsoft.com/office/drawing/2014/main" id="{49DE0511-6C59-4F5F-A6D9-A9BB2BF9E981}"/>
                  </a:ext>
                </a:extLst>
              </p:cNvPr>
              <p:cNvGrpSpPr/>
              <p:nvPr/>
            </p:nvGrpSpPr>
            <p:grpSpPr>
              <a:xfrm>
                <a:off x="673571" y="2359518"/>
                <a:ext cx="538679" cy="538676"/>
                <a:chOff x="5184210" y="1292493"/>
                <a:chExt cx="410200" cy="410198"/>
              </a:xfrm>
            </p:grpSpPr>
            <p:sp>
              <p:nvSpPr>
                <p:cNvPr id="86" name="椭圆 85">
                  <a:extLst>
                    <a:ext uri="{FF2B5EF4-FFF2-40B4-BE49-F238E27FC236}">
                      <a16:creationId xmlns:a16="http://schemas.microsoft.com/office/drawing/2014/main" id="{DE8277B5-7A30-47AC-B899-A2E6B183EB07}"/>
                    </a:ext>
                  </a:extLst>
                </p:cNvPr>
                <p:cNvSpPr/>
                <p:nvPr/>
              </p:nvSpPr>
              <p:spPr>
                <a:xfrm>
                  <a:off x="5184210" y="1292493"/>
                  <a:ext cx="410200" cy="410198"/>
                </a:xfrm>
                <a:prstGeom prst="ellipse">
                  <a:avLst/>
                </a:pr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solidFill>
                    <a:cs typeface="+mn-ea"/>
                    <a:sym typeface="+mn-lt"/>
                  </a:endParaRPr>
                </a:p>
              </p:txBody>
            </p:sp>
            <p:sp>
              <p:nvSpPr>
                <p:cNvPr id="87" name="任意多边形 19">
                  <a:extLst>
                    <a:ext uri="{FF2B5EF4-FFF2-40B4-BE49-F238E27FC236}">
                      <a16:creationId xmlns:a16="http://schemas.microsoft.com/office/drawing/2014/main" id="{4644ED86-015C-4154-8D68-20C222A5FA7B}"/>
                    </a:ext>
                  </a:extLst>
                </p:cNvPr>
                <p:cNvSpPr/>
                <p:nvPr/>
              </p:nvSpPr>
              <p:spPr>
                <a:xfrm>
                  <a:off x="5300309" y="1423497"/>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cs typeface="+mn-ea"/>
                    <a:sym typeface="+mn-lt"/>
                  </a:endParaRPr>
                </a:p>
              </p:txBody>
            </p:sp>
          </p:grpSp>
          <p:sp>
            <p:nvSpPr>
              <p:cNvPr id="79" name="文本框 11">
                <a:extLst>
                  <a:ext uri="{FF2B5EF4-FFF2-40B4-BE49-F238E27FC236}">
                    <a16:creationId xmlns:a16="http://schemas.microsoft.com/office/drawing/2014/main" id="{B091AB3F-9DBD-4563-A4C1-5B13E1BB4607}"/>
                  </a:ext>
                </a:extLst>
              </p:cNvPr>
              <p:cNvSpPr txBox="1"/>
              <p:nvPr/>
            </p:nvSpPr>
            <p:spPr>
              <a:xfrm>
                <a:off x="1372426" y="2747400"/>
                <a:ext cx="4614676" cy="19413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chemeClr val="tx1"/>
                  </a:buClr>
                  <a:buFont typeface="Wingdings" panose="05000000000000000000" pitchFamily="2" charset="2"/>
                  <a:buChar char="l"/>
                </a:pPr>
                <a:r>
                  <a:rPr lang="zh-CN" altLang="en-US" sz="1600" dirty="0">
                    <a:cs typeface="+mn-ea"/>
                    <a:sym typeface="+mn-lt"/>
                  </a:rPr>
                  <a:t>沙特</a:t>
                </a:r>
                <a:r>
                  <a:rPr lang="en-US" altLang="zh-CN" sz="1600" dirty="0">
                    <a:cs typeface="+mn-ea"/>
                    <a:sym typeface="+mn-lt"/>
                  </a:rPr>
                  <a:t>KAUST</a:t>
                </a:r>
                <a:r>
                  <a:rPr lang="zh-CN" altLang="en-US" sz="1600" dirty="0">
                    <a:cs typeface="+mn-ea"/>
                    <a:sym typeface="+mn-lt"/>
                  </a:rPr>
                  <a:t>大学教授</a:t>
                </a:r>
                <a:endParaRPr lang="en-US" altLang="zh-CN" sz="1600" dirty="0">
                  <a:cs typeface="+mn-ea"/>
                  <a:sym typeface="+mn-lt"/>
                </a:endParaRPr>
              </a:p>
              <a:p>
                <a:pPr marL="285750" indent="-285750">
                  <a:lnSpc>
                    <a:spcPct val="150000"/>
                  </a:lnSpc>
                  <a:buClr>
                    <a:schemeClr val="tx1"/>
                  </a:buClr>
                  <a:buFont typeface="Wingdings" panose="05000000000000000000" pitchFamily="2" charset="2"/>
                  <a:buChar char="l"/>
                </a:pPr>
                <a:r>
                  <a:rPr lang="zh-CN" altLang="en-US" sz="1600" dirty="0">
                    <a:cs typeface="+mn-ea"/>
                    <a:sym typeface="+mn-lt"/>
                  </a:rPr>
                  <a:t>美国宾州州立大学教授</a:t>
                </a:r>
              </a:p>
              <a:p>
                <a:pPr marL="285750" indent="-285750">
                  <a:lnSpc>
                    <a:spcPct val="150000"/>
                  </a:lnSpc>
                  <a:buClr>
                    <a:schemeClr val="tx1"/>
                  </a:buClr>
                  <a:buFont typeface="Wingdings" panose="05000000000000000000" pitchFamily="2" charset="2"/>
                  <a:buChar char="l"/>
                </a:pPr>
                <a:r>
                  <a:rPr lang="zh-CN" altLang="zh-CN" sz="1600" dirty="0">
                    <a:cs typeface="+mn-ea"/>
                    <a:sym typeface="+mn-lt"/>
                  </a:rPr>
                  <a:t>美国科学促进会(AAAS) 会士</a:t>
                </a:r>
                <a:endParaRPr lang="en-US" altLang="zh-CN" sz="1600" dirty="0">
                  <a:cs typeface="+mn-ea"/>
                  <a:sym typeface="+mn-lt"/>
                </a:endParaRPr>
              </a:p>
              <a:p>
                <a:pPr marL="285750" indent="-285750">
                  <a:lnSpc>
                    <a:spcPct val="150000"/>
                  </a:lnSpc>
                  <a:buClr>
                    <a:schemeClr val="tx1"/>
                  </a:buClr>
                  <a:buFont typeface="Wingdings" panose="05000000000000000000" pitchFamily="2" charset="2"/>
                  <a:buChar char="l"/>
                </a:pPr>
                <a:r>
                  <a:rPr lang="zh-CN" altLang="zh-CN" sz="1600" kern="100" dirty="0">
                    <a:cs typeface="+mn-ea"/>
                    <a:sym typeface="+mn-lt"/>
                  </a:rPr>
                  <a:t>美国数学会首届会士</a:t>
                </a:r>
                <a:endParaRPr lang="en-US" altLang="zh-CN" sz="1600" kern="100" dirty="0">
                  <a:cs typeface="+mn-ea"/>
                  <a:sym typeface="+mn-lt"/>
                </a:endParaRPr>
              </a:p>
              <a:p>
                <a:pPr marL="285750" indent="-285750">
                  <a:lnSpc>
                    <a:spcPct val="150000"/>
                  </a:lnSpc>
                  <a:buClr>
                    <a:schemeClr val="tx1"/>
                  </a:buClr>
                  <a:buFont typeface="Wingdings" panose="05000000000000000000" pitchFamily="2" charset="2"/>
                  <a:buChar char="l"/>
                </a:pPr>
                <a:r>
                  <a:rPr lang="zh-CN" altLang="zh-CN" sz="1600" dirty="0">
                    <a:cs typeface="+mn-ea"/>
                    <a:sym typeface="+mn-lt"/>
                  </a:rPr>
                  <a:t>美国工业与应用数学学会</a:t>
                </a:r>
                <a:r>
                  <a:rPr lang="zh-CN" altLang="en-US" sz="1600" dirty="0">
                    <a:cs typeface="+mn-ea"/>
                    <a:sym typeface="+mn-lt"/>
                  </a:rPr>
                  <a:t>会士</a:t>
                </a:r>
                <a:endParaRPr lang="en-US" altLang="zh-CN" sz="1400" dirty="0">
                  <a:cs typeface="+mn-ea"/>
                  <a:sym typeface="+mn-lt"/>
                </a:endParaRPr>
              </a:p>
            </p:txBody>
          </p:sp>
          <p:sp>
            <p:nvSpPr>
              <p:cNvPr id="80" name="文本框 12">
                <a:extLst>
                  <a:ext uri="{FF2B5EF4-FFF2-40B4-BE49-F238E27FC236}">
                    <a16:creationId xmlns:a16="http://schemas.microsoft.com/office/drawing/2014/main" id="{615C0A6F-08C6-4770-B8A2-D90D5256DEAC}"/>
                  </a:ext>
                </a:extLst>
              </p:cNvPr>
              <p:cNvSpPr txBox="1"/>
              <p:nvPr/>
            </p:nvSpPr>
            <p:spPr>
              <a:xfrm>
                <a:off x="1324965" y="2401080"/>
                <a:ext cx="28182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spc="300" dirty="0">
                    <a:solidFill>
                      <a:schemeClr val="accent1"/>
                    </a:solidFill>
                    <a:cs typeface="+mn-ea"/>
                    <a:sym typeface="+mn-lt"/>
                  </a:rPr>
                  <a:t>职称职务</a:t>
                </a:r>
                <a:endParaRPr lang="en-US" altLang="zh-CN" sz="1000" b="1" dirty="0">
                  <a:solidFill>
                    <a:schemeClr val="accent1"/>
                  </a:solidFill>
                  <a:cs typeface="+mn-ea"/>
                  <a:sym typeface="+mn-lt"/>
                </a:endParaRPr>
              </a:p>
            </p:txBody>
          </p:sp>
          <p:grpSp>
            <p:nvGrpSpPr>
              <p:cNvPr id="81" name="组合 80">
                <a:extLst>
                  <a:ext uri="{FF2B5EF4-FFF2-40B4-BE49-F238E27FC236}">
                    <a16:creationId xmlns:a16="http://schemas.microsoft.com/office/drawing/2014/main" id="{AD8AA36E-A4E3-4840-BC12-9DDB2A641E7B}"/>
                  </a:ext>
                </a:extLst>
              </p:cNvPr>
              <p:cNvGrpSpPr/>
              <p:nvPr/>
            </p:nvGrpSpPr>
            <p:grpSpPr>
              <a:xfrm>
                <a:off x="673571" y="4742113"/>
                <a:ext cx="538679" cy="538676"/>
                <a:chOff x="6136053" y="2144419"/>
                <a:chExt cx="410200" cy="410198"/>
              </a:xfrm>
            </p:grpSpPr>
            <p:sp>
              <p:nvSpPr>
                <p:cNvPr id="84" name="椭圆 83">
                  <a:extLst>
                    <a:ext uri="{FF2B5EF4-FFF2-40B4-BE49-F238E27FC236}">
                      <a16:creationId xmlns:a16="http://schemas.microsoft.com/office/drawing/2014/main" id="{AAC75847-C814-4932-88D2-BA60C1377EC6}"/>
                    </a:ext>
                  </a:extLst>
                </p:cNvPr>
                <p:cNvSpPr/>
                <p:nvPr/>
              </p:nvSpPr>
              <p:spPr>
                <a:xfrm>
                  <a:off x="6136053" y="2144419"/>
                  <a:ext cx="410200" cy="410198"/>
                </a:xfrm>
                <a:prstGeom prst="ellipse">
                  <a:avLst/>
                </a:pr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solidFill>
                    <a:cs typeface="+mn-ea"/>
                    <a:sym typeface="+mn-lt"/>
                  </a:endParaRPr>
                </a:p>
              </p:txBody>
            </p:sp>
            <p:sp>
              <p:nvSpPr>
                <p:cNvPr id="85" name="任意多边形 24">
                  <a:extLst>
                    <a:ext uri="{FF2B5EF4-FFF2-40B4-BE49-F238E27FC236}">
                      <a16:creationId xmlns:a16="http://schemas.microsoft.com/office/drawing/2014/main" id="{FAABC1A6-7322-4020-8156-25EC4AAD92D5}"/>
                    </a:ext>
                  </a:extLst>
                </p:cNvPr>
                <p:cNvSpPr/>
                <p:nvPr/>
              </p:nvSpPr>
              <p:spPr>
                <a:xfrm>
                  <a:off x="6252152" y="2262943"/>
                  <a:ext cx="178001" cy="173148"/>
                </a:xfrm>
                <a:custGeom>
                  <a:avLst/>
                  <a:gdLst>
                    <a:gd name="T0" fmla="*/ 421 w 423"/>
                    <a:gd name="T1" fmla="*/ 84 h 412"/>
                    <a:gd name="T2" fmla="*/ 404 w 423"/>
                    <a:gd name="T3" fmla="*/ 28 h 412"/>
                    <a:gd name="T4" fmla="*/ 364 w 423"/>
                    <a:gd name="T5" fmla="*/ 14 h 412"/>
                    <a:gd name="T6" fmla="*/ 365 w 423"/>
                    <a:gd name="T7" fmla="*/ 0 h 412"/>
                    <a:gd name="T8" fmla="*/ 59 w 423"/>
                    <a:gd name="T9" fmla="*/ 0 h 412"/>
                    <a:gd name="T10" fmla="*/ 60 w 423"/>
                    <a:gd name="T11" fmla="*/ 14 h 412"/>
                    <a:gd name="T12" fmla="*/ 20 w 423"/>
                    <a:gd name="T13" fmla="*/ 28 h 412"/>
                    <a:gd name="T14" fmla="*/ 2 w 423"/>
                    <a:gd name="T15" fmla="*/ 84 h 412"/>
                    <a:gd name="T16" fmla="*/ 160 w 423"/>
                    <a:gd name="T17" fmla="*/ 239 h 412"/>
                    <a:gd name="T18" fmla="*/ 182 w 423"/>
                    <a:gd name="T19" fmla="*/ 254 h 412"/>
                    <a:gd name="T20" fmla="*/ 180 w 423"/>
                    <a:gd name="T21" fmla="*/ 262 h 412"/>
                    <a:gd name="T22" fmla="*/ 192 w 423"/>
                    <a:gd name="T23" fmla="*/ 286 h 412"/>
                    <a:gd name="T24" fmla="*/ 192 w 423"/>
                    <a:gd name="T25" fmla="*/ 374 h 412"/>
                    <a:gd name="T26" fmla="*/ 175 w 423"/>
                    <a:gd name="T27" fmla="*/ 374 h 412"/>
                    <a:gd name="T28" fmla="*/ 137 w 423"/>
                    <a:gd name="T29" fmla="*/ 398 h 412"/>
                    <a:gd name="T30" fmla="*/ 129 w 423"/>
                    <a:gd name="T31" fmla="*/ 412 h 412"/>
                    <a:gd name="T32" fmla="*/ 295 w 423"/>
                    <a:gd name="T33" fmla="*/ 412 h 412"/>
                    <a:gd name="T34" fmla="*/ 287 w 423"/>
                    <a:gd name="T35" fmla="*/ 398 h 412"/>
                    <a:gd name="T36" fmla="*/ 248 w 423"/>
                    <a:gd name="T37" fmla="*/ 374 h 412"/>
                    <a:gd name="T38" fmla="*/ 232 w 423"/>
                    <a:gd name="T39" fmla="*/ 374 h 412"/>
                    <a:gd name="T40" fmla="*/ 232 w 423"/>
                    <a:gd name="T41" fmla="*/ 286 h 412"/>
                    <a:gd name="T42" fmla="*/ 243 w 423"/>
                    <a:gd name="T43" fmla="*/ 262 h 412"/>
                    <a:gd name="T44" fmla="*/ 242 w 423"/>
                    <a:gd name="T45" fmla="*/ 254 h 412"/>
                    <a:gd name="T46" fmla="*/ 263 w 423"/>
                    <a:gd name="T47" fmla="*/ 239 h 412"/>
                    <a:gd name="T48" fmla="*/ 421 w 423"/>
                    <a:gd name="T49" fmla="*/ 84 h 412"/>
                    <a:gd name="T50" fmla="*/ 390 w 423"/>
                    <a:gd name="T51" fmla="*/ 43 h 412"/>
                    <a:gd name="T52" fmla="*/ 401 w 423"/>
                    <a:gd name="T53" fmla="*/ 82 h 412"/>
                    <a:gd name="T54" fmla="*/ 318 w 423"/>
                    <a:gd name="T55" fmla="*/ 195 h 412"/>
                    <a:gd name="T56" fmla="*/ 308 w 423"/>
                    <a:gd name="T57" fmla="*/ 194 h 412"/>
                    <a:gd name="T58" fmla="*/ 307 w 423"/>
                    <a:gd name="T59" fmla="*/ 184 h 412"/>
                    <a:gd name="T60" fmla="*/ 361 w 423"/>
                    <a:gd name="T61" fmla="*/ 34 h 412"/>
                    <a:gd name="T62" fmla="*/ 390 w 423"/>
                    <a:gd name="T63" fmla="*/ 43 h 412"/>
                    <a:gd name="T64" fmla="*/ 22 w 423"/>
                    <a:gd name="T65" fmla="*/ 82 h 412"/>
                    <a:gd name="T66" fmla="*/ 33 w 423"/>
                    <a:gd name="T67" fmla="*/ 43 h 412"/>
                    <a:gd name="T68" fmla="*/ 63 w 423"/>
                    <a:gd name="T69" fmla="*/ 34 h 412"/>
                    <a:gd name="T70" fmla="*/ 117 w 423"/>
                    <a:gd name="T71" fmla="*/ 184 h 412"/>
                    <a:gd name="T72" fmla="*/ 116 w 423"/>
                    <a:gd name="T73" fmla="*/ 194 h 412"/>
                    <a:gd name="T74" fmla="*/ 106 w 423"/>
                    <a:gd name="T75" fmla="*/ 195 h 412"/>
                    <a:gd name="T76" fmla="*/ 22 w 423"/>
                    <a:gd name="T77" fmla="*/ 8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3" h="412">
                      <a:moveTo>
                        <a:pt x="421" y="84"/>
                      </a:moveTo>
                      <a:cubicBezTo>
                        <a:pt x="423" y="59"/>
                        <a:pt x="417" y="40"/>
                        <a:pt x="404" y="28"/>
                      </a:cubicBezTo>
                      <a:cubicBezTo>
                        <a:pt x="391" y="16"/>
                        <a:pt x="375" y="14"/>
                        <a:pt x="364" y="14"/>
                      </a:cubicBezTo>
                      <a:cubicBezTo>
                        <a:pt x="364" y="9"/>
                        <a:pt x="365" y="4"/>
                        <a:pt x="365" y="0"/>
                      </a:cubicBezTo>
                      <a:lnTo>
                        <a:pt x="59" y="0"/>
                      </a:lnTo>
                      <a:cubicBezTo>
                        <a:pt x="59" y="4"/>
                        <a:pt x="59" y="9"/>
                        <a:pt x="60" y="14"/>
                      </a:cubicBezTo>
                      <a:cubicBezTo>
                        <a:pt x="49" y="14"/>
                        <a:pt x="33" y="16"/>
                        <a:pt x="20" y="28"/>
                      </a:cubicBezTo>
                      <a:cubicBezTo>
                        <a:pt x="6" y="40"/>
                        <a:pt x="0" y="59"/>
                        <a:pt x="2" y="84"/>
                      </a:cubicBezTo>
                      <a:cubicBezTo>
                        <a:pt x="8" y="154"/>
                        <a:pt x="68" y="213"/>
                        <a:pt x="160" y="239"/>
                      </a:cubicBezTo>
                      <a:cubicBezTo>
                        <a:pt x="167" y="245"/>
                        <a:pt x="174" y="250"/>
                        <a:pt x="182" y="254"/>
                      </a:cubicBezTo>
                      <a:cubicBezTo>
                        <a:pt x="181" y="256"/>
                        <a:pt x="180" y="259"/>
                        <a:pt x="180" y="262"/>
                      </a:cubicBezTo>
                      <a:cubicBezTo>
                        <a:pt x="180" y="272"/>
                        <a:pt x="185" y="280"/>
                        <a:pt x="192" y="286"/>
                      </a:cubicBezTo>
                      <a:lnTo>
                        <a:pt x="192" y="374"/>
                      </a:lnTo>
                      <a:lnTo>
                        <a:pt x="175" y="374"/>
                      </a:lnTo>
                      <a:cubicBezTo>
                        <a:pt x="159" y="374"/>
                        <a:pt x="144" y="383"/>
                        <a:pt x="137" y="398"/>
                      </a:cubicBezTo>
                      <a:lnTo>
                        <a:pt x="129" y="412"/>
                      </a:lnTo>
                      <a:lnTo>
                        <a:pt x="295" y="412"/>
                      </a:lnTo>
                      <a:lnTo>
                        <a:pt x="287" y="398"/>
                      </a:lnTo>
                      <a:cubicBezTo>
                        <a:pt x="280" y="383"/>
                        <a:pt x="265" y="374"/>
                        <a:pt x="248" y="374"/>
                      </a:cubicBezTo>
                      <a:lnTo>
                        <a:pt x="232" y="374"/>
                      </a:lnTo>
                      <a:lnTo>
                        <a:pt x="232" y="286"/>
                      </a:lnTo>
                      <a:cubicBezTo>
                        <a:pt x="239" y="280"/>
                        <a:pt x="243" y="272"/>
                        <a:pt x="243" y="262"/>
                      </a:cubicBezTo>
                      <a:cubicBezTo>
                        <a:pt x="243" y="259"/>
                        <a:pt x="243" y="256"/>
                        <a:pt x="242" y="254"/>
                      </a:cubicBezTo>
                      <a:cubicBezTo>
                        <a:pt x="249" y="250"/>
                        <a:pt x="256" y="245"/>
                        <a:pt x="263" y="239"/>
                      </a:cubicBezTo>
                      <a:cubicBezTo>
                        <a:pt x="356" y="213"/>
                        <a:pt x="416" y="154"/>
                        <a:pt x="421" y="84"/>
                      </a:cubicBezTo>
                      <a:close/>
                      <a:moveTo>
                        <a:pt x="390" y="43"/>
                      </a:moveTo>
                      <a:cubicBezTo>
                        <a:pt x="399" y="50"/>
                        <a:pt x="403" y="64"/>
                        <a:pt x="401" y="82"/>
                      </a:cubicBezTo>
                      <a:cubicBezTo>
                        <a:pt x="398" y="128"/>
                        <a:pt x="367" y="168"/>
                        <a:pt x="318" y="195"/>
                      </a:cubicBezTo>
                      <a:cubicBezTo>
                        <a:pt x="315" y="197"/>
                        <a:pt x="311" y="196"/>
                        <a:pt x="308" y="194"/>
                      </a:cubicBezTo>
                      <a:cubicBezTo>
                        <a:pt x="305" y="191"/>
                        <a:pt x="305" y="187"/>
                        <a:pt x="307" y="184"/>
                      </a:cubicBezTo>
                      <a:cubicBezTo>
                        <a:pt x="334" y="138"/>
                        <a:pt x="353" y="80"/>
                        <a:pt x="361" y="34"/>
                      </a:cubicBezTo>
                      <a:cubicBezTo>
                        <a:pt x="368" y="34"/>
                        <a:pt x="381" y="34"/>
                        <a:pt x="390" y="43"/>
                      </a:cubicBezTo>
                      <a:close/>
                      <a:moveTo>
                        <a:pt x="22" y="82"/>
                      </a:moveTo>
                      <a:cubicBezTo>
                        <a:pt x="21" y="64"/>
                        <a:pt x="25" y="50"/>
                        <a:pt x="33" y="43"/>
                      </a:cubicBezTo>
                      <a:cubicBezTo>
                        <a:pt x="42" y="34"/>
                        <a:pt x="55" y="34"/>
                        <a:pt x="63" y="34"/>
                      </a:cubicBezTo>
                      <a:cubicBezTo>
                        <a:pt x="71" y="80"/>
                        <a:pt x="90" y="138"/>
                        <a:pt x="117" y="184"/>
                      </a:cubicBezTo>
                      <a:cubicBezTo>
                        <a:pt x="119" y="187"/>
                        <a:pt x="118" y="191"/>
                        <a:pt x="116" y="194"/>
                      </a:cubicBezTo>
                      <a:cubicBezTo>
                        <a:pt x="113" y="196"/>
                        <a:pt x="109" y="197"/>
                        <a:pt x="106" y="195"/>
                      </a:cubicBezTo>
                      <a:cubicBezTo>
                        <a:pt x="56" y="168"/>
                        <a:pt x="26" y="128"/>
                        <a:pt x="22" y="82"/>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cs typeface="+mn-ea"/>
                    <a:sym typeface="+mn-lt"/>
                  </a:endParaRPr>
                </a:p>
              </p:txBody>
            </p:sp>
          </p:grpSp>
          <p:sp>
            <p:nvSpPr>
              <p:cNvPr id="82" name="文本框 14">
                <a:extLst>
                  <a:ext uri="{FF2B5EF4-FFF2-40B4-BE49-F238E27FC236}">
                    <a16:creationId xmlns:a16="http://schemas.microsoft.com/office/drawing/2014/main" id="{552809DF-65CC-4DEE-948E-E04EF4546BF7}"/>
                  </a:ext>
                </a:extLst>
              </p:cNvPr>
              <p:cNvSpPr txBox="1"/>
              <p:nvPr/>
            </p:nvSpPr>
            <p:spPr>
              <a:xfrm>
                <a:off x="1372426" y="5189867"/>
                <a:ext cx="4614676" cy="15306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a:lnSpc>
                    <a:spcPct val="150000"/>
                  </a:lnSpc>
                  <a:buClr>
                    <a:schemeClr val="tx1"/>
                  </a:buClr>
                  <a:buFont typeface="Wingdings" panose="05000000000000000000" pitchFamily="2" charset="2"/>
                  <a:buChar char="l"/>
                </a:pPr>
                <a:r>
                  <a:rPr lang="zh-CN" altLang="zh-CN" sz="1600" dirty="0">
                    <a:cs typeface="+mn-ea"/>
                    <a:sym typeface="+mn-lt"/>
                  </a:rPr>
                  <a:t>首届冯康科学计算奖</a:t>
                </a:r>
                <a:endParaRPr lang="en-US" altLang="zh-CN" sz="1600" dirty="0">
                  <a:cs typeface="+mn-ea"/>
                  <a:sym typeface="+mn-lt"/>
                </a:endParaRPr>
              </a:p>
              <a:p>
                <a:pPr marL="285750" lvl="1" indent="-285750">
                  <a:lnSpc>
                    <a:spcPct val="150000"/>
                  </a:lnSpc>
                  <a:buClr>
                    <a:schemeClr val="tx1"/>
                  </a:buClr>
                  <a:buFont typeface="Wingdings" panose="05000000000000000000" pitchFamily="2" charset="2"/>
                  <a:buChar char="l"/>
                </a:pPr>
                <a:r>
                  <a:rPr lang="zh-CN" altLang="zh-CN" sz="1600" dirty="0">
                    <a:cs typeface="+mn-ea"/>
                    <a:sym typeface="+mn-lt"/>
                  </a:rPr>
                  <a:t>德国“洪堡奖”之美国资深科学家奖</a:t>
                </a:r>
                <a:endParaRPr lang="en-US" altLang="zh-CN" sz="1600" dirty="0">
                  <a:cs typeface="+mn-ea"/>
                  <a:sym typeface="+mn-lt"/>
                </a:endParaRPr>
              </a:p>
              <a:p>
                <a:pPr marL="285750" lvl="1" indent="-285750">
                  <a:lnSpc>
                    <a:spcPct val="150000"/>
                  </a:lnSpc>
                  <a:buClr>
                    <a:schemeClr val="tx1"/>
                  </a:buClr>
                  <a:buFont typeface="Wingdings" panose="05000000000000000000" pitchFamily="2" charset="2"/>
                  <a:buChar char="l"/>
                </a:pPr>
                <a:r>
                  <a:rPr lang="zh-CN" altLang="en-US" sz="1600" dirty="0">
                    <a:cs typeface="+mn-ea"/>
                    <a:sym typeface="+mn-lt"/>
                  </a:rPr>
                  <a:t>中国杰出青年基金</a:t>
                </a:r>
                <a:endParaRPr lang="en-US" altLang="zh-CN" sz="1600" dirty="0">
                  <a:cs typeface="+mn-ea"/>
                  <a:sym typeface="+mn-lt"/>
                </a:endParaRPr>
              </a:p>
              <a:p>
                <a:pPr marL="285750" lvl="1" indent="-285750">
                  <a:lnSpc>
                    <a:spcPct val="150000"/>
                  </a:lnSpc>
                  <a:buClr>
                    <a:schemeClr val="tx1"/>
                  </a:buClr>
                  <a:buFont typeface="Wingdings" panose="05000000000000000000" pitchFamily="2" charset="2"/>
                  <a:buChar char="l"/>
                </a:pPr>
                <a:r>
                  <a:rPr lang="zh-CN" altLang="en-US" sz="1600" dirty="0">
                    <a:cs typeface="+mn-ea"/>
                    <a:sym typeface="+mn-lt"/>
                  </a:rPr>
                  <a:t>中组部“千人计划”</a:t>
                </a:r>
                <a:endParaRPr lang="en-US" altLang="zh-CN" sz="1400" dirty="0">
                  <a:cs typeface="+mn-ea"/>
                  <a:sym typeface="+mn-lt"/>
                </a:endParaRPr>
              </a:p>
            </p:txBody>
          </p:sp>
          <p:sp>
            <p:nvSpPr>
              <p:cNvPr id="83" name="文本框 15">
                <a:extLst>
                  <a:ext uri="{FF2B5EF4-FFF2-40B4-BE49-F238E27FC236}">
                    <a16:creationId xmlns:a16="http://schemas.microsoft.com/office/drawing/2014/main" id="{6B50C7DF-2240-4754-82B2-4DFFBA1F4EEE}"/>
                  </a:ext>
                </a:extLst>
              </p:cNvPr>
              <p:cNvSpPr txBox="1"/>
              <p:nvPr/>
            </p:nvSpPr>
            <p:spPr>
              <a:xfrm>
                <a:off x="1324965" y="4845290"/>
                <a:ext cx="28182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spc="300" dirty="0">
                    <a:solidFill>
                      <a:schemeClr val="accent1"/>
                    </a:solidFill>
                    <a:cs typeface="+mn-ea"/>
                    <a:sym typeface="+mn-lt"/>
                  </a:rPr>
                  <a:t>荣誉奖项</a:t>
                </a:r>
                <a:endParaRPr lang="en-US" altLang="zh-CN" b="1" spc="300" dirty="0">
                  <a:solidFill>
                    <a:schemeClr val="accent1"/>
                  </a:solidFill>
                  <a:cs typeface="+mn-ea"/>
                  <a:sym typeface="+mn-lt"/>
                </a:endParaRPr>
              </a:p>
            </p:txBody>
          </p:sp>
        </p:grpSp>
      </p:grpSp>
    </p:spTree>
    <p:custDataLst>
      <p:tags r:id="rId2"/>
    </p:custDataLst>
    <p:extLst>
      <p:ext uri="{BB962C8B-B14F-4D97-AF65-F5344CB8AC3E}">
        <p14:creationId xmlns:p14="http://schemas.microsoft.com/office/powerpoint/2010/main" val="2623870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油藏模拟器战略咨询专家</a:t>
            </a:r>
            <a:endParaRPr lang="zh-CN" altLang="en-US" sz="4000" dirty="0">
              <a:solidFill>
                <a:schemeClr val="accent1"/>
              </a:solidFill>
              <a:cs typeface="+mn-ea"/>
              <a:sym typeface="+mn-lt"/>
            </a:endParaRPr>
          </a:p>
        </p:txBody>
      </p:sp>
      <p:sp>
        <p:nvSpPr>
          <p:cNvPr id="44" name="日期占位符 43">
            <a:extLst>
              <a:ext uri="{FF2B5EF4-FFF2-40B4-BE49-F238E27FC236}">
                <a16:creationId xmlns:a16="http://schemas.microsoft.com/office/drawing/2014/main" id="{3F680B09-9946-47B6-983A-B7DF909FB141}"/>
              </a:ext>
            </a:extLst>
          </p:cNvPr>
          <p:cNvSpPr>
            <a:spLocks noGrp="1"/>
          </p:cNvSpPr>
          <p:nvPr>
            <p:ph type="dt" sz="half" idx="10"/>
          </p:nvPr>
        </p:nvSpPr>
        <p:spPr/>
        <p:txBody>
          <a:bodyPr/>
          <a:lstStyle/>
          <a:p>
            <a:fld id="{DE034583-4290-4CF2-B8BB-EA2FAEB8C750}" type="datetime1">
              <a:rPr lang="zh-CN" altLang="en-US" smtClean="0">
                <a:cs typeface="+mn-ea"/>
                <a:sym typeface="+mn-lt"/>
              </a:rPr>
              <a:t>2022/8/22</a:t>
            </a:fld>
            <a:endParaRPr lang="zh-CN" altLang="en-US" dirty="0">
              <a:cs typeface="+mn-ea"/>
              <a:sym typeface="+mn-lt"/>
            </a:endParaRPr>
          </a:p>
        </p:txBody>
      </p:sp>
      <p:sp>
        <p:nvSpPr>
          <p:cNvPr id="45" name="灯片编号占位符 44">
            <a:extLst>
              <a:ext uri="{FF2B5EF4-FFF2-40B4-BE49-F238E27FC236}">
                <a16:creationId xmlns:a16="http://schemas.microsoft.com/office/drawing/2014/main" id="{0129E035-D3F1-4C95-BC5E-D5D00D07AAE7}"/>
              </a:ext>
            </a:extLst>
          </p:cNvPr>
          <p:cNvSpPr>
            <a:spLocks noGrp="1"/>
          </p:cNvSpPr>
          <p:nvPr>
            <p:ph type="sldNum" sz="quarter" idx="12"/>
          </p:nvPr>
        </p:nvSpPr>
        <p:spPr/>
        <p:txBody>
          <a:bodyPr/>
          <a:lstStyle/>
          <a:p>
            <a:fld id="{AA4E786F-588D-4932-A7B2-AE3451FA4ACA}" type="slidenum">
              <a:rPr lang="zh-CN" altLang="en-US" smtClean="0">
                <a:cs typeface="+mn-ea"/>
                <a:sym typeface="+mn-lt"/>
              </a:rPr>
              <a:pPr/>
              <a:t>18</a:t>
            </a:fld>
            <a:endParaRPr lang="zh-CN" altLang="en-US" dirty="0">
              <a:cs typeface="+mn-ea"/>
              <a:sym typeface="+mn-lt"/>
            </a:endParaRPr>
          </a:p>
        </p:txBody>
      </p:sp>
      <p:pic>
        <p:nvPicPr>
          <p:cNvPr id="54" name="图片 53">
            <a:extLst>
              <a:ext uri="{FF2B5EF4-FFF2-40B4-BE49-F238E27FC236}">
                <a16:creationId xmlns:a16="http://schemas.microsoft.com/office/drawing/2014/main" id="{E7433058-A118-45E6-9213-8004FD3C4E19}"/>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grpSp>
        <p:nvGrpSpPr>
          <p:cNvPr id="30" name="Group 2">
            <a:extLst>
              <a:ext uri="{FF2B5EF4-FFF2-40B4-BE49-F238E27FC236}">
                <a16:creationId xmlns:a16="http://schemas.microsoft.com/office/drawing/2014/main" id="{7CA4D5EB-0A05-4E0B-91A0-D27B78B53E1B}"/>
              </a:ext>
            </a:extLst>
          </p:cNvPr>
          <p:cNvGrpSpPr/>
          <p:nvPr/>
        </p:nvGrpSpPr>
        <p:grpSpPr>
          <a:xfrm>
            <a:off x="673099" y="0"/>
            <a:ext cx="11518901" cy="6271325"/>
            <a:chOff x="673099" y="0"/>
            <a:chExt cx="11518901" cy="6271325"/>
          </a:xfrm>
        </p:grpSpPr>
        <p:sp>
          <p:nvSpPr>
            <p:cNvPr id="31" name="任意多边形 12">
              <a:extLst>
                <a:ext uri="{FF2B5EF4-FFF2-40B4-BE49-F238E27FC236}">
                  <a16:creationId xmlns:a16="http://schemas.microsoft.com/office/drawing/2014/main" id="{F5B12CE2-396A-42FF-A7EF-D9BD92EA38A8}"/>
                </a:ext>
              </a:extLst>
            </p:cNvPr>
            <p:cNvSpPr/>
            <p:nvPr/>
          </p:nvSpPr>
          <p:spPr>
            <a:xfrm rot="18900000">
              <a:off x="4798281" y="4921409"/>
              <a:ext cx="4998144" cy="1266070"/>
            </a:xfrm>
            <a:custGeom>
              <a:avLst/>
              <a:gdLst>
                <a:gd name="connsiteX0" fmla="*/ 4812732 w 4998144"/>
                <a:gd name="connsiteY0" fmla="*/ 185412 h 1266070"/>
                <a:gd name="connsiteX1" fmla="*/ 4998144 w 4998144"/>
                <a:gd name="connsiteY1" fmla="*/ 633035 h 1266070"/>
                <a:gd name="connsiteX2" fmla="*/ 4998143 w 4998144"/>
                <a:gd name="connsiteY2" fmla="*/ 633035 h 1266070"/>
                <a:gd name="connsiteX3" fmla="*/ 4365108 w 4998144"/>
                <a:gd name="connsiteY3" fmla="*/ 1266070 h 1266070"/>
                <a:gd name="connsiteX4" fmla="*/ 1266069 w 4998144"/>
                <a:gd name="connsiteY4" fmla="*/ 1266069 h 1266070"/>
                <a:gd name="connsiteX5" fmla="*/ 0 w 4998144"/>
                <a:gd name="connsiteY5" fmla="*/ 0 h 1266070"/>
                <a:gd name="connsiteX6" fmla="*/ 4365109 w 4998144"/>
                <a:gd name="connsiteY6" fmla="*/ 0 h 1266070"/>
                <a:gd name="connsiteX7" fmla="*/ 4812732 w 4998144"/>
                <a:gd name="connsiteY7" fmla="*/ 185412 h 126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8144" h="1266070">
                  <a:moveTo>
                    <a:pt x="4812732" y="185412"/>
                  </a:moveTo>
                  <a:cubicBezTo>
                    <a:pt x="4927289" y="299968"/>
                    <a:pt x="4998144" y="458227"/>
                    <a:pt x="4998144" y="633035"/>
                  </a:cubicBezTo>
                  <a:lnTo>
                    <a:pt x="4998143" y="633035"/>
                  </a:lnTo>
                  <a:cubicBezTo>
                    <a:pt x="4998143" y="982651"/>
                    <a:pt x="4714724" y="1266070"/>
                    <a:pt x="4365108" y="1266070"/>
                  </a:cubicBezTo>
                  <a:lnTo>
                    <a:pt x="1266069" y="1266069"/>
                  </a:lnTo>
                  <a:lnTo>
                    <a:pt x="0" y="0"/>
                  </a:lnTo>
                  <a:lnTo>
                    <a:pt x="4365109" y="0"/>
                  </a:lnTo>
                  <a:cubicBezTo>
                    <a:pt x="4539917" y="0"/>
                    <a:pt x="4698176" y="70855"/>
                    <a:pt x="4812732" y="185412"/>
                  </a:cubicBezTo>
                  <a:close/>
                </a:path>
              </a:pathLst>
            </a:cu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2" name="任意多边形 11">
              <a:extLst>
                <a:ext uri="{FF2B5EF4-FFF2-40B4-BE49-F238E27FC236}">
                  <a16:creationId xmlns:a16="http://schemas.microsoft.com/office/drawing/2014/main" id="{6D8180D0-2052-495F-8354-803E3646FCAD}"/>
                </a:ext>
              </a:extLst>
            </p:cNvPr>
            <p:cNvSpPr/>
            <p:nvPr/>
          </p:nvSpPr>
          <p:spPr>
            <a:xfrm>
              <a:off x="6946719" y="0"/>
              <a:ext cx="2108259" cy="1562308"/>
            </a:xfrm>
            <a:custGeom>
              <a:avLst/>
              <a:gdLst>
                <a:gd name="connsiteX0" fmla="*/ 1016357 w 2108259"/>
                <a:gd name="connsiteY0" fmla="*/ 0 h 1562308"/>
                <a:gd name="connsiteX1" fmla="*/ 2108259 w 2108259"/>
                <a:gd name="connsiteY1" fmla="*/ 0 h 1562308"/>
                <a:gd name="connsiteX2" fmla="*/ 659020 w 2108259"/>
                <a:gd name="connsiteY2" fmla="*/ 1449238 h 1562308"/>
                <a:gd name="connsiteX3" fmla="*/ 113069 w 2108259"/>
                <a:gd name="connsiteY3" fmla="*/ 1449238 h 1562308"/>
                <a:gd name="connsiteX4" fmla="*/ 113070 w 2108259"/>
                <a:gd name="connsiteY4" fmla="*/ 1449239 h 1562308"/>
                <a:gd name="connsiteX5" fmla="*/ 113070 w 2108259"/>
                <a:gd name="connsiteY5" fmla="*/ 903287 h 156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259" h="1562308">
                  <a:moveTo>
                    <a:pt x="1016357" y="0"/>
                  </a:moveTo>
                  <a:lnTo>
                    <a:pt x="2108259" y="0"/>
                  </a:lnTo>
                  <a:lnTo>
                    <a:pt x="659020" y="1449238"/>
                  </a:lnTo>
                  <a:cubicBezTo>
                    <a:pt x="508260" y="1599998"/>
                    <a:pt x="263829" y="1599998"/>
                    <a:pt x="113069" y="1449238"/>
                  </a:cubicBezTo>
                  <a:lnTo>
                    <a:pt x="113070" y="1449239"/>
                  </a:lnTo>
                  <a:cubicBezTo>
                    <a:pt x="-37690" y="1298479"/>
                    <a:pt x="-37690" y="1054048"/>
                    <a:pt x="113070" y="903287"/>
                  </a:cubicBezTo>
                  <a:close/>
                </a:path>
              </a:pathLst>
            </a:cu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3" name="任意多边形 9">
              <a:extLst>
                <a:ext uri="{FF2B5EF4-FFF2-40B4-BE49-F238E27FC236}">
                  <a16:creationId xmlns:a16="http://schemas.microsoft.com/office/drawing/2014/main" id="{9E97AC4D-D4FF-414C-A9CE-C16F8FB019BF}"/>
                </a:ext>
              </a:extLst>
            </p:cNvPr>
            <p:cNvSpPr/>
            <p:nvPr/>
          </p:nvSpPr>
          <p:spPr>
            <a:xfrm>
              <a:off x="9028356" y="2212435"/>
              <a:ext cx="3163644" cy="4058890"/>
            </a:xfrm>
            <a:custGeom>
              <a:avLst/>
              <a:gdLst>
                <a:gd name="connsiteX0" fmla="*/ 3163644 w 3163644"/>
                <a:gd name="connsiteY0" fmla="*/ 0 h 4058890"/>
                <a:gd name="connsiteX1" fmla="*/ 3163644 w 3163644"/>
                <a:gd name="connsiteY1" fmla="*/ 1790493 h 4058890"/>
                <a:gd name="connsiteX2" fmla="*/ 1080658 w 3163644"/>
                <a:gd name="connsiteY2" fmla="*/ 3873478 h 4058890"/>
                <a:gd name="connsiteX3" fmla="*/ 185411 w 3163644"/>
                <a:gd name="connsiteY3" fmla="*/ 3873478 h 4058890"/>
                <a:gd name="connsiteX4" fmla="*/ 185412 w 3163644"/>
                <a:gd name="connsiteY4" fmla="*/ 3873478 h 4058890"/>
                <a:gd name="connsiteX5" fmla="*/ 185412 w 3163644"/>
                <a:gd name="connsiteY5" fmla="*/ 2978232 h 40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3644" h="4058890">
                  <a:moveTo>
                    <a:pt x="3163644" y="0"/>
                  </a:moveTo>
                  <a:lnTo>
                    <a:pt x="3163644" y="1790493"/>
                  </a:lnTo>
                  <a:lnTo>
                    <a:pt x="1080658" y="3873478"/>
                  </a:lnTo>
                  <a:cubicBezTo>
                    <a:pt x="833442" y="4120694"/>
                    <a:pt x="432627" y="4120694"/>
                    <a:pt x="185411" y="3873478"/>
                  </a:cubicBezTo>
                  <a:lnTo>
                    <a:pt x="185412" y="3873478"/>
                  </a:lnTo>
                  <a:cubicBezTo>
                    <a:pt x="-61804" y="3626263"/>
                    <a:pt x="-61804" y="3225448"/>
                    <a:pt x="185412" y="2978232"/>
                  </a:cubicBezTo>
                  <a:close/>
                </a:path>
              </a:pathLst>
            </a:cu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4" name="组合 33">
              <a:extLst>
                <a:ext uri="{FF2B5EF4-FFF2-40B4-BE49-F238E27FC236}">
                  <a16:creationId xmlns:a16="http://schemas.microsoft.com/office/drawing/2014/main" id="{63430F6A-D26F-4433-8E43-7FB68166F143}"/>
                </a:ext>
              </a:extLst>
            </p:cNvPr>
            <p:cNvGrpSpPr/>
            <p:nvPr/>
          </p:nvGrpSpPr>
          <p:grpSpPr>
            <a:xfrm>
              <a:off x="673099" y="1130300"/>
              <a:ext cx="10453723" cy="4832593"/>
              <a:chOff x="412748" y="1327668"/>
              <a:chExt cx="10453723" cy="4832593"/>
            </a:xfrm>
          </p:grpSpPr>
          <p:sp>
            <p:nvSpPr>
              <p:cNvPr id="35" name="椭圆 34">
                <a:extLst>
                  <a:ext uri="{FF2B5EF4-FFF2-40B4-BE49-F238E27FC236}">
                    <a16:creationId xmlns:a16="http://schemas.microsoft.com/office/drawing/2014/main" id="{F2FF1C46-F003-43E6-94D4-94E01E79CAAC}"/>
                  </a:ext>
                </a:extLst>
              </p:cNvPr>
              <p:cNvSpPr/>
              <p:nvPr/>
            </p:nvSpPr>
            <p:spPr>
              <a:xfrm>
                <a:off x="6962131" y="1627746"/>
                <a:ext cx="3904340" cy="3833430"/>
              </a:xfrm>
              <a:prstGeom prst="ellipse">
                <a:avLst/>
              </a:prstGeom>
              <a:blipFill>
                <a:blip r:embed="rId7" cstate="print">
                  <a:extLst>
                    <a:ext uri="{28A0092B-C50C-407E-A947-70E740481C1C}">
                      <a14:useLocalDpi xmlns:a14="http://schemas.microsoft.com/office/drawing/2010/main" val="0"/>
                    </a:ext>
                  </a:extLst>
                </a:blip>
                <a:srcRect/>
                <a:stretch>
                  <a:fillRect l="-2010" t="-5664" b="-4084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6" name="文本框 9">
                <a:extLst>
                  <a:ext uri="{FF2B5EF4-FFF2-40B4-BE49-F238E27FC236}">
                    <a16:creationId xmlns:a16="http://schemas.microsoft.com/office/drawing/2014/main" id="{B9CAB44C-043D-4DAB-A98A-59669322946D}"/>
                  </a:ext>
                </a:extLst>
              </p:cNvPr>
              <p:cNvSpPr txBox="1"/>
              <p:nvPr/>
            </p:nvSpPr>
            <p:spPr>
              <a:xfrm>
                <a:off x="412748" y="1327668"/>
                <a:ext cx="6273620" cy="9256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000" b="1" dirty="0">
                    <a:effectLst>
                      <a:outerShdw blurRad="38100" dist="19050" dir="2700000" algn="tl" rotWithShape="0">
                        <a:schemeClr val="dk1">
                          <a:alpha val="40000"/>
                        </a:schemeClr>
                      </a:outerShdw>
                    </a:effectLst>
                    <a:cs typeface="+mn-ea"/>
                    <a:sym typeface="+mn-lt"/>
                  </a:rPr>
                  <a:t>李平</a:t>
                </a:r>
                <a:r>
                  <a:rPr lang="zh-CN" altLang="en-US" dirty="0">
                    <a:effectLst>
                      <a:outerShdw blurRad="38100" dist="19050" dir="2700000" algn="tl" rotWithShape="0">
                        <a:schemeClr val="dk1">
                          <a:alpha val="40000"/>
                        </a:schemeClr>
                      </a:outerShdw>
                    </a:effectLst>
                    <a:cs typeface="+mn-ea"/>
                    <a:sym typeface="+mn-lt"/>
                  </a:rPr>
                  <a:t>：深圳市大数据研究院执行院长，主要研究偏微分方程数值算法，大规模并行计算，及在石油勘探开发中的应用。</a:t>
                </a:r>
              </a:p>
            </p:txBody>
          </p:sp>
          <p:grpSp>
            <p:nvGrpSpPr>
              <p:cNvPr id="37" name="组合 36">
                <a:extLst>
                  <a:ext uri="{FF2B5EF4-FFF2-40B4-BE49-F238E27FC236}">
                    <a16:creationId xmlns:a16="http://schemas.microsoft.com/office/drawing/2014/main" id="{5A362430-4509-411B-AD88-8C49F5B5F7D8}"/>
                  </a:ext>
                </a:extLst>
              </p:cNvPr>
              <p:cNvGrpSpPr/>
              <p:nvPr/>
            </p:nvGrpSpPr>
            <p:grpSpPr>
              <a:xfrm>
                <a:off x="673571" y="2359518"/>
                <a:ext cx="538679" cy="538676"/>
                <a:chOff x="5184210" y="1292493"/>
                <a:chExt cx="410200" cy="410198"/>
              </a:xfrm>
            </p:grpSpPr>
            <p:sp>
              <p:nvSpPr>
                <p:cNvPr id="48" name="椭圆 47">
                  <a:extLst>
                    <a:ext uri="{FF2B5EF4-FFF2-40B4-BE49-F238E27FC236}">
                      <a16:creationId xmlns:a16="http://schemas.microsoft.com/office/drawing/2014/main" id="{9DBEBB80-839D-49D9-8D34-4CF04219DA86}"/>
                    </a:ext>
                  </a:extLst>
                </p:cNvPr>
                <p:cNvSpPr/>
                <p:nvPr/>
              </p:nvSpPr>
              <p:spPr>
                <a:xfrm>
                  <a:off x="5184210" y="1292493"/>
                  <a:ext cx="410200" cy="410198"/>
                </a:xfrm>
                <a:prstGeom prst="ellipse">
                  <a:avLst/>
                </a:pr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solidFill>
                    <a:cs typeface="+mn-ea"/>
                    <a:sym typeface="+mn-lt"/>
                  </a:endParaRPr>
                </a:p>
              </p:txBody>
            </p:sp>
            <p:sp>
              <p:nvSpPr>
                <p:cNvPr id="49" name="任意多边形 19">
                  <a:extLst>
                    <a:ext uri="{FF2B5EF4-FFF2-40B4-BE49-F238E27FC236}">
                      <a16:creationId xmlns:a16="http://schemas.microsoft.com/office/drawing/2014/main" id="{2D3A728C-1D40-452D-A6DB-211820242232}"/>
                    </a:ext>
                  </a:extLst>
                </p:cNvPr>
                <p:cNvSpPr/>
                <p:nvPr/>
              </p:nvSpPr>
              <p:spPr>
                <a:xfrm>
                  <a:off x="5300309" y="1423497"/>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cs typeface="+mn-ea"/>
                    <a:sym typeface="+mn-lt"/>
                  </a:endParaRPr>
                </a:p>
              </p:txBody>
            </p:sp>
          </p:grpSp>
          <p:sp>
            <p:nvSpPr>
              <p:cNvPr id="38" name="文本框 11">
                <a:extLst>
                  <a:ext uri="{FF2B5EF4-FFF2-40B4-BE49-F238E27FC236}">
                    <a16:creationId xmlns:a16="http://schemas.microsoft.com/office/drawing/2014/main" id="{955FADF0-2C1C-47A3-B3D7-F7A380BAE797}"/>
                  </a:ext>
                </a:extLst>
              </p:cNvPr>
              <p:cNvSpPr txBox="1"/>
              <p:nvPr/>
            </p:nvSpPr>
            <p:spPr>
              <a:xfrm>
                <a:off x="1372426" y="2862802"/>
                <a:ext cx="5387180" cy="17104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chemeClr val="tx1"/>
                  </a:buClr>
                  <a:buFont typeface="Wingdings" panose="05000000000000000000" pitchFamily="2" charset="2"/>
                  <a:buChar char="l"/>
                </a:pPr>
                <a:r>
                  <a:rPr lang="zh-CN" altLang="en-US" dirty="0">
                    <a:effectLst>
                      <a:outerShdw blurRad="38100" dist="19050" dir="2700000" algn="tl" rotWithShape="0">
                        <a:schemeClr val="dk1">
                          <a:alpha val="40000"/>
                        </a:schemeClr>
                      </a:outerShdw>
                    </a:effectLst>
                    <a:cs typeface="+mn-ea"/>
                    <a:sym typeface="+mn-lt"/>
                  </a:rPr>
                  <a:t>英国天然气集团中国区总裁</a:t>
                </a:r>
                <a:endParaRPr lang="en-US" altLang="zh-CN" dirty="0">
                  <a:effectLst>
                    <a:outerShdw blurRad="38100" dist="19050" dir="2700000" algn="tl" rotWithShape="0">
                      <a:schemeClr val="dk1">
                        <a:alpha val="40000"/>
                      </a:schemeClr>
                    </a:outerShdw>
                  </a:effectLst>
                  <a:cs typeface="+mn-ea"/>
                  <a:sym typeface="+mn-lt"/>
                </a:endParaRPr>
              </a:p>
              <a:p>
                <a:pPr marL="285750" indent="-285750">
                  <a:lnSpc>
                    <a:spcPct val="150000"/>
                  </a:lnSpc>
                  <a:buClr>
                    <a:schemeClr val="tx1"/>
                  </a:buClr>
                  <a:buFont typeface="Wingdings" panose="05000000000000000000" pitchFamily="2" charset="2"/>
                  <a:buChar char="l"/>
                </a:pPr>
                <a:r>
                  <a:rPr lang="zh-CN" altLang="en-US" dirty="0">
                    <a:effectLst>
                      <a:outerShdw blurRad="38100" dist="19050" dir="2700000" algn="tl" rotWithShape="0">
                        <a:schemeClr val="dk1">
                          <a:alpha val="40000"/>
                        </a:schemeClr>
                      </a:outerShdw>
                    </a:effectLst>
                    <a:cs typeface="+mn-ea"/>
                    <a:sym typeface="+mn-lt"/>
                  </a:rPr>
                  <a:t>斯伦贝谢全球副总裁、中国大区总裁</a:t>
                </a:r>
                <a:endParaRPr lang="en-US" altLang="zh-CN" dirty="0">
                  <a:effectLst>
                    <a:outerShdw blurRad="38100" dist="19050" dir="2700000" algn="tl" rotWithShape="0">
                      <a:schemeClr val="dk1">
                        <a:alpha val="40000"/>
                      </a:schemeClr>
                    </a:outerShdw>
                  </a:effectLst>
                  <a:cs typeface="+mn-ea"/>
                  <a:sym typeface="+mn-lt"/>
                </a:endParaRPr>
              </a:p>
              <a:p>
                <a:pPr marL="285750" indent="-285750">
                  <a:lnSpc>
                    <a:spcPct val="150000"/>
                  </a:lnSpc>
                  <a:buClr>
                    <a:schemeClr val="tx1"/>
                  </a:buClr>
                  <a:buFont typeface="Wingdings" panose="05000000000000000000" pitchFamily="2" charset="2"/>
                  <a:buChar char="l"/>
                </a:pPr>
                <a:r>
                  <a:rPr lang="zh-CN" altLang="en-US" dirty="0">
                    <a:effectLst>
                      <a:outerShdw blurRad="38100" dist="19050" dir="2700000" algn="tl" rotWithShape="0">
                        <a:schemeClr val="dk1">
                          <a:alpha val="40000"/>
                        </a:schemeClr>
                      </a:outerShdw>
                    </a:effectLst>
                    <a:cs typeface="+mn-ea"/>
                    <a:sym typeface="+mn-lt"/>
                  </a:rPr>
                  <a:t>斯伦贝谢</a:t>
                </a:r>
                <a:r>
                  <a:rPr lang="en-US" altLang="zh-CN" dirty="0">
                    <a:effectLst>
                      <a:outerShdw blurRad="38100" dist="19050" dir="2700000" algn="tl" rotWithShape="0">
                        <a:schemeClr val="dk1">
                          <a:alpha val="40000"/>
                        </a:schemeClr>
                      </a:outerShdw>
                    </a:effectLst>
                    <a:cs typeface="+mn-ea"/>
                    <a:sym typeface="+mn-lt"/>
                  </a:rPr>
                  <a:t>-</a:t>
                </a:r>
                <a:r>
                  <a:rPr lang="zh-CN" altLang="en-US" dirty="0">
                    <a:effectLst>
                      <a:outerShdw blurRad="38100" dist="19050" dir="2700000" algn="tl" rotWithShape="0">
                        <a:schemeClr val="dk1">
                          <a:alpha val="40000"/>
                        </a:schemeClr>
                      </a:outerShdw>
                    </a:effectLst>
                    <a:cs typeface="+mn-ea"/>
                    <a:sym typeface="+mn-lt"/>
                  </a:rPr>
                  <a:t>道尔研究所主任研究员</a:t>
                </a:r>
                <a:endParaRPr lang="en-US" altLang="zh-CN" dirty="0">
                  <a:effectLst>
                    <a:outerShdw blurRad="38100" dist="19050" dir="2700000" algn="tl" rotWithShape="0">
                      <a:schemeClr val="dk1">
                        <a:alpha val="40000"/>
                      </a:schemeClr>
                    </a:outerShdw>
                  </a:effectLst>
                  <a:cs typeface="+mn-ea"/>
                  <a:sym typeface="+mn-lt"/>
                </a:endParaRPr>
              </a:p>
              <a:p>
                <a:pPr marL="285750" indent="-285750">
                  <a:lnSpc>
                    <a:spcPct val="150000"/>
                  </a:lnSpc>
                  <a:buClr>
                    <a:schemeClr val="tx1"/>
                  </a:buClr>
                  <a:buFont typeface="Wingdings" panose="05000000000000000000" pitchFamily="2" charset="2"/>
                  <a:buChar char="l"/>
                </a:pPr>
                <a:r>
                  <a:rPr lang="en-US" dirty="0" err="1"/>
                  <a:t>美国</a:t>
                </a:r>
                <a:r>
                  <a:rPr lang="en-GB" dirty="0" err="1"/>
                  <a:t>NextDecade</a:t>
                </a:r>
                <a:r>
                  <a:rPr lang="en-US" dirty="0" err="1"/>
                  <a:t>液化天然气公司高级副总裁</a:t>
                </a:r>
                <a:endParaRPr lang="zh-CN" altLang="en-US" dirty="0">
                  <a:cs typeface="+mn-ea"/>
                  <a:sym typeface="+mn-lt"/>
                </a:endParaRPr>
              </a:p>
            </p:txBody>
          </p:sp>
          <p:sp>
            <p:nvSpPr>
              <p:cNvPr id="39" name="文本框 12">
                <a:extLst>
                  <a:ext uri="{FF2B5EF4-FFF2-40B4-BE49-F238E27FC236}">
                    <a16:creationId xmlns:a16="http://schemas.microsoft.com/office/drawing/2014/main" id="{6876C522-46C2-404D-B3F6-40E75986FC43}"/>
                  </a:ext>
                </a:extLst>
              </p:cNvPr>
              <p:cNvSpPr txBox="1"/>
              <p:nvPr/>
            </p:nvSpPr>
            <p:spPr>
              <a:xfrm>
                <a:off x="1324965" y="2401080"/>
                <a:ext cx="2818261" cy="40011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pc="300" dirty="0">
                    <a:solidFill>
                      <a:schemeClr val="accent1"/>
                    </a:solidFill>
                    <a:cs typeface="+mn-ea"/>
                    <a:sym typeface="+mn-lt"/>
                  </a:rPr>
                  <a:t>工作经历</a:t>
                </a:r>
                <a:endParaRPr lang="en-US" altLang="zh-CN" sz="1050" b="1" dirty="0">
                  <a:solidFill>
                    <a:schemeClr val="accent1"/>
                  </a:solidFill>
                  <a:cs typeface="+mn-ea"/>
                  <a:sym typeface="+mn-lt"/>
                </a:endParaRPr>
              </a:p>
            </p:txBody>
          </p:sp>
          <p:grpSp>
            <p:nvGrpSpPr>
              <p:cNvPr id="40" name="组合 39">
                <a:extLst>
                  <a:ext uri="{FF2B5EF4-FFF2-40B4-BE49-F238E27FC236}">
                    <a16:creationId xmlns:a16="http://schemas.microsoft.com/office/drawing/2014/main" id="{311470B4-758C-4260-AC13-BA759BFB72BD}"/>
                  </a:ext>
                </a:extLst>
              </p:cNvPr>
              <p:cNvGrpSpPr/>
              <p:nvPr/>
            </p:nvGrpSpPr>
            <p:grpSpPr>
              <a:xfrm>
                <a:off x="673571" y="4856407"/>
                <a:ext cx="538679" cy="538676"/>
                <a:chOff x="6136053" y="2231455"/>
                <a:chExt cx="410200" cy="410198"/>
              </a:xfrm>
            </p:grpSpPr>
            <p:sp>
              <p:nvSpPr>
                <p:cNvPr id="43" name="椭圆 42">
                  <a:extLst>
                    <a:ext uri="{FF2B5EF4-FFF2-40B4-BE49-F238E27FC236}">
                      <a16:creationId xmlns:a16="http://schemas.microsoft.com/office/drawing/2014/main" id="{9D7706B1-360C-4A4A-AC4E-AE9B3AC8F984}"/>
                    </a:ext>
                  </a:extLst>
                </p:cNvPr>
                <p:cNvSpPr/>
                <p:nvPr/>
              </p:nvSpPr>
              <p:spPr>
                <a:xfrm>
                  <a:off x="6136053" y="2231455"/>
                  <a:ext cx="410200" cy="410198"/>
                </a:xfrm>
                <a:prstGeom prst="ellipse">
                  <a:avLst/>
                </a:pr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solidFill>
                    <a:cs typeface="+mn-ea"/>
                    <a:sym typeface="+mn-lt"/>
                  </a:endParaRPr>
                </a:p>
              </p:txBody>
            </p:sp>
            <p:sp>
              <p:nvSpPr>
                <p:cNvPr id="47" name="任意多边形 24">
                  <a:extLst>
                    <a:ext uri="{FF2B5EF4-FFF2-40B4-BE49-F238E27FC236}">
                      <a16:creationId xmlns:a16="http://schemas.microsoft.com/office/drawing/2014/main" id="{75A96128-3C97-4D57-AF7A-CC262D9B8E9B}"/>
                    </a:ext>
                  </a:extLst>
                </p:cNvPr>
                <p:cNvSpPr/>
                <p:nvPr/>
              </p:nvSpPr>
              <p:spPr>
                <a:xfrm>
                  <a:off x="6252152" y="2349981"/>
                  <a:ext cx="178001" cy="173148"/>
                </a:xfrm>
                <a:custGeom>
                  <a:avLst/>
                  <a:gdLst>
                    <a:gd name="T0" fmla="*/ 421 w 423"/>
                    <a:gd name="T1" fmla="*/ 84 h 412"/>
                    <a:gd name="T2" fmla="*/ 404 w 423"/>
                    <a:gd name="T3" fmla="*/ 28 h 412"/>
                    <a:gd name="T4" fmla="*/ 364 w 423"/>
                    <a:gd name="T5" fmla="*/ 14 h 412"/>
                    <a:gd name="T6" fmla="*/ 365 w 423"/>
                    <a:gd name="T7" fmla="*/ 0 h 412"/>
                    <a:gd name="T8" fmla="*/ 59 w 423"/>
                    <a:gd name="T9" fmla="*/ 0 h 412"/>
                    <a:gd name="T10" fmla="*/ 60 w 423"/>
                    <a:gd name="T11" fmla="*/ 14 h 412"/>
                    <a:gd name="T12" fmla="*/ 20 w 423"/>
                    <a:gd name="T13" fmla="*/ 28 h 412"/>
                    <a:gd name="T14" fmla="*/ 2 w 423"/>
                    <a:gd name="T15" fmla="*/ 84 h 412"/>
                    <a:gd name="T16" fmla="*/ 160 w 423"/>
                    <a:gd name="T17" fmla="*/ 239 h 412"/>
                    <a:gd name="T18" fmla="*/ 182 w 423"/>
                    <a:gd name="T19" fmla="*/ 254 h 412"/>
                    <a:gd name="T20" fmla="*/ 180 w 423"/>
                    <a:gd name="T21" fmla="*/ 262 h 412"/>
                    <a:gd name="T22" fmla="*/ 192 w 423"/>
                    <a:gd name="T23" fmla="*/ 286 h 412"/>
                    <a:gd name="T24" fmla="*/ 192 w 423"/>
                    <a:gd name="T25" fmla="*/ 374 h 412"/>
                    <a:gd name="T26" fmla="*/ 175 w 423"/>
                    <a:gd name="T27" fmla="*/ 374 h 412"/>
                    <a:gd name="T28" fmla="*/ 137 w 423"/>
                    <a:gd name="T29" fmla="*/ 398 h 412"/>
                    <a:gd name="T30" fmla="*/ 129 w 423"/>
                    <a:gd name="T31" fmla="*/ 412 h 412"/>
                    <a:gd name="T32" fmla="*/ 295 w 423"/>
                    <a:gd name="T33" fmla="*/ 412 h 412"/>
                    <a:gd name="T34" fmla="*/ 287 w 423"/>
                    <a:gd name="T35" fmla="*/ 398 h 412"/>
                    <a:gd name="T36" fmla="*/ 248 w 423"/>
                    <a:gd name="T37" fmla="*/ 374 h 412"/>
                    <a:gd name="T38" fmla="*/ 232 w 423"/>
                    <a:gd name="T39" fmla="*/ 374 h 412"/>
                    <a:gd name="T40" fmla="*/ 232 w 423"/>
                    <a:gd name="T41" fmla="*/ 286 h 412"/>
                    <a:gd name="T42" fmla="*/ 243 w 423"/>
                    <a:gd name="T43" fmla="*/ 262 h 412"/>
                    <a:gd name="T44" fmla="*/ 242 w 423"/>
                    <a:gd name="T45" fmla="*/ 254 h 412"/>
                    <a:gd name="T46" fmla="*/ 263 w 423"/>
                    <a:gd name="T47" fmla="*/ 239 h 412"/>
                    <a:gd name="T48" fmla="*/ 421 w 423"/>
                    <a:gd name="T49" fmla="*/ 84 h 412"/>
                    <a:gd name="T50" fmla="*/ 390 w 423"/>
                    <a:gd name="T51" fmla="*/ 43 h 412"/>
                    <a:gd name="T52" fmla="*/ 401 w 423"/>
                    <a:gd name="T53" fmla="*/ 82 h 412"/>
                    <a:gd name="T54" fmla="*/ 318 w 423"/>
                    <a:gd name="T55" fmla="*/ 195 h 412"/>
                    <a:gd name="T56" fmla="*/ 308 w 423"/>
                    <a:gd name="T57" fmla="*/ 194 h 412"/>
                    <a:gd name="T58" fmla="*/ 307 w 423"/>
                    <a:gd name="T59" fmla="*/ 184 h 412"/>
                    <a:gd name="T60" fmla="*/ 361 w 423"/>
                    <a:gd name="T61" fmla="*/ 34 h 412"/>
                    <a:gd name="T62" fmla="*/ 390 w 423"/>
                    <a:gd name="T63" fmla="*/ 43 h 412"/>
                    <a:gd name="T64" fmla="*/ 22 w 423"/>
                    <a:gd name="T65" fmla="*/ 82 h 412"/>
                    <a:gd name="T66" fmla="*/ 33 w 423"/>
                    <a:gd name="T67" fmla="*/ 43 h 412"/>
                    <a:gd name="T68" fmla="*/ 63 w 423"/>
                    <a:gd name="T69" fmla="*/ 34 h 412"/>
                    <a:gd name="T70" fmla="*/ 117 w 423"/>
                    <a:gd name="T71" fmla="*/ 184 h 412"/>
                    <a:gd name="T72" fmla="*/ 116 w 423"/>
                    <a:gd name="T73" fmla="*/ 194 h 412"/>
                    <a:gd name="T74" fmla="*/ 106 w 423"/>
                    <a:gd name="T75" fmla="*/ 195 h 412"/>
                    <a:gd name="T76" fmla="*/ 22 w 423"/>
                    <a:gd name="T77" fmla="*/ 8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3" h="412">
                      <a:moveTo>
                        <a:pt x="421" y="84"/>
                      </a:moveTo>
                      <a:cubicBezTo>
                        <a:pt x="423" y="59"/>
                        <a:pt x="417" y="40"/>
                        <a:pt x="404" y="28"/>
                      </a:cubicBezTo>
                      <a:cubicBezTo>
                        <a:pt x="391" y="16"/>
                        <a:pt x="375" y="14"/>
                        <a:pt x="364" y="14"/>
                      </a:cubicBezTo>
                      <a:cubicBezTo>
                        <a:pt x="364" y="9"/>
                        <a:pt x="365" y="4"/>
                        <a:pt x="365" y="0"/>
                      </a:cubicBezTo>
                      <a:lnTo>
                        <a:pt x="59" y="0"/>
                      </a:lnTo>
                      <a:cubicBezTo>
                        <a:pt x="59" y="4"/>
                        <a:pt x="59" y="9"/>
                        <a:pt x="60" y="14"/>
                      </a:cubicBezTo>
                      <a:cubicBezTo>
                        <a:pt x="49" y="14"/>
                        <a:pt x="33" y="16"/>
                        <a:pt x="20" y="28"/>
                      </a:cubicBezTo>
                      <a:cubicBezTo>
                        <a:pt x="6" y="40"/>
                        <a:pt x="0" y="59"/>
                        <a:pt x="2" y="84"/>
                      </a:cubicBezTo>
                      <a:cubicBezTo>
                        <a:pt x="8" y="154"/>
                        <a:pt x="68" y="213"/>
                        <a:pt x="160" y="239"/>
                      </a:cubicBezTo>
                      <a:cubicBezTo>
                        <a:pt x="167" y="245"/>
                        <a:pt x="174" y="250"/>
                        <a:pt x="182" y="254"/>
                      </a:cubicBezTo>
                      <a:cubicBezTo>
                        <a:pt x="181" y="256"/>
                        <a:pt x="180" y="259"/>
                        <a:pt x="180" y="262"/>
                      </a:cubicBezTo>
                      <a:cubicBezTo>
                        <a:pt x="180" y="272"/>
                        <a:pt x="185" y="280"/>
                        <a:pt x="192" y="286"/>
                      </a:cubicBezTo>
                      <a:lnTo>
                        <a:pt x="192" y="374"/>
                      </a:lnTo>
                      <a:lnTo>
                        <a:pt x="175" y="374"/>
                      </a:lnTo>
                      <a:cubicBezTo>
                        <a:pt x="159" y="374"/>
                        <a:pt x="144" y="383"/>
                        <a:pt x="137" y="398"/>
                      </a:cubicBezTo>
                      <a:lnTo>
                        <a:pt x="129" y="412"/>
                      </a:lnTo>
                      <a:lnTo>
                        <a:pt x="295" y="412"/>
                      </a:lnTo>
                      <a:lnTo>
                        <a:pt x="287" y="398"/>
                      </a:lnTo>
                      <a:cubicBezTo>
                        <a:pt x="280" y="383"/>
                        <a:pt x="265" y="374"/>
                        <a:pt x="248" y="374"/>
                      </a:cubicBezTo>
                      <a:lnTo>
                        <a:pt x="232" y="374"/>
                      </a:lnTo>
                      <a:lnTo>
                        <a:pt x="232" y="286"/>
                      </a:lnTo>
                      <a:cubicBezTo>
                        <a:pt x="239" y="280"/>
                        <a:pt x="243" y="272"/>
                        <a:pt x="243" y="262"/>
                      </a:cubicBezTo>
                      <a:cubicBezTo>
                        <a:pt x="243" y="259"/>
                        <a:pt x="243" y="256"/>
                        <a:pt x="242" y="254"/>
                      </a:cubicBezTo>
                      <a:cubicBezTo>
                        <a:pt x="249" y="250"/>
                        <a:pt x="256" y="245"/>
                        <a:pt x="263" y="239"/>
                      </a:cubicBezTo>
                      <a:cubicBezTo>
                        <a:pt x="356" y="213"/>
                        <a:pt x="416" y="154"/>
                        <a:pt x="421" y="84"/>
                      </a:cubicBezTo>
                      <a:close/>
                      <a:moveTo>
                        <a:pt x="390" y="43"/>
                      </a:moveTo>
                      <a:cubicBezTo>
                        <a:pt x="399" y="50"/>
                        <a:pt x="403" y="64"/>
                        <a:pt x="401" y="82"/>
                      </a:cubicBezTo>
                      <a:cubicBezTo>
                        <a:pt x="398" y="128"/>
                        <a:pt x="367" y="168"/>
                        <a:pt x="318" y="195"/>
                      </a:cubicBezTo>
                      <a:cubicBezTo>
                        <a:pt x="315" y="197"/>
                        <a:pt x="311" y="196"/>
                        <a:pt x="308" y="194"/>
                      </a:cubicBezTo>
                      <a:cubicBezTo>
                        <a:pt x="305" y="191"/>
                        <a:pt x="305" y="187"/>
                        <a:pt x="307" y="184"/>
                      </a:cubicBezTo>
                      <a:cubicBezTo>
                        <a:pt x="334" y="138"/>
                        <a:pt x="353" y="80"/>
                        <a:pt x="361" y="34"/>
                      </a:cubicBezTo>
                      <a:cubicBezTo>
                        <a:pt x="368" y="34"/>
                        <a:pt x="381" y="34"/>
                        <a:pt x="390" y="43"/>
                      </a:cubicBezTo>
                      <a:close/>
                      <a:moveTo>
                        <a:pt x="22" y="82"/>
                      </a:moveTo>
                      <a:cubicBezTo>
                        <a:pt x="21" y="64"/>
                        <a:pt x="25" y="50"/>
                        <a:pt x="33" y="43"/>
                      </a:cubicBezTo>
                      <a:cubicBezTo>
                        <a:pt x="42" y="34"/>
                        <a:pt x="55" y="34"/>
                        <a:pt x="63" y="34"/>
                      </a:cubicBezTo>
                      <a:cubicBezTo>
                        <a:pt x="71" y="80"/>
                        <a:pt x="90" y="138"/>
                        <a:pt x="117" y="184"/>
                      </a:cubicBezTo>
                      <a:cubicBezTo>
                        <a:pt x="119" y="187"/>
                        <a:pt x="118" y="191"/>
                        <a:pt x="116" y="194"/>
                      </a:cubicBezTo>
                      <a:cubicBezTo>
                        <a:pt x="113" y="196"/>
                        <a:pt x="109" y="197"/>
                        <a:pt x="106" y="195"/>
                      </a:cubicBezTo>
                      <a:cubicBezTo>
                        <a:pt x="56" y="168"/>
                        <a:pt x="26" y="128"/>
                        <a:pt x="22" y="82"/>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cs typeface="+mn-ea"/>
                    <a:sym typeface="+mn-lt"/>
                  </a:endParaRPr>
                </a:p>
              </p:txBody>
            </p:sp>
          </p:grpSp>
          <p:sp>
            <p:nvSpPr>
              <p:cNvPr id="41" name="文本框 14">
                <a:extLst>
                  <a:ext uri="{FF2B5EF4-FFF2-40B4-BE49-F238E27FC236}">
                    <a16:creationId xmlns:a16="http://schemas.microsoft.com/office/drawing/2014/main" id="{D80D6EB4-8FF5-4B6F-A988-5FF75F58D2C2}"/>
                  </a:ext>
                </a:extLst>
              </p:cNvPr>
              <p:cNvSpPr txBox="1"/>
              <p:nvPr/>
            </p:nvSpPr>
            <p:spPr>
              <a:xfrm>
                <a:off x="1372426" y="5280789"/>
                <a:ext cx="4614676" cy="8794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chemeClr val="tx1"/>
                  </a:buClr>
                  <a:buFont typeface="Wingdings" panose="05000000000000000000" pitchFamily="2" charset="2"/>
                  <a:buChar char="l"/>
                </a:pPr>
                <a:r>
                  <a:rPr lang="en-US" dirty="0" err="1"/>
                  <a:t>康奈尔大学博士</a:t>
                </a:r>
                <a:endParaRPr lang="en-US" dirty="0"/>
              </a:p>
              <a:p>
                <a:pPr marL="285750" indent="-285750">
                  <a:lnSpc>
                    <a:spcPct val="150000"/>
                  </a:lnSpc>
                  <a:buClr>
                    <a:schemeClr val="tx1"/>
                  </a:buClr>
                  <a:buFont typeface="Wingdings" panose="05000000000000000000" pitchFamily="2" charset="2"/>
                  <a:buChar char="l"/>
                </a:pPr>
                <a:r>
                  <a:rPr lang="en-GB" dirty="0"/>
                  <a:t>SPWLA</a:t>
                </a:r>
                <a:r>
                  <a:rPr lang="en-US" dirty="0"/>
                  <a:t>1999最佳学术报告奖</a:t>
                </a:r>
                <a:endParaRPr lang="en-US" altLang="zh-CN" sz="1600" dirty="0">
                  <a:cs typeface="+mn-ea"/>
                  <a:sym typeface="+mn-lt"/>
                </a:endParaRPr>
              </a:p>
            </p:txBody>
          </p:sp>
          <p:sp>
            <p:nvSpPr>
              <p:cNvPr id="42" name="文本框 15">
                <a:extLst>
                  <a:ext uri="{FF2B5EF4-FFF2-40B4-BE49-F238E27FC236}">
                    <a16:creationId xmlns:a16="http://schemas.microsoft.com/office/drawing/2014/main" id="{50DAD0CA-7B9A-42FB-9ED2-D1A787F5D8F3}"/>
                  </a:ext>
                </a:extLst>
              </p:cNvPr>
              <p:cNvSpPr txBox="1"/>
              <p:nvPr/>
            </p:nvSpPr>
            <p:spPr>
              <a:xfrm>
                <a:off x="1324965" y="4925085"/>
                <a:ext cx="2818261" cy="40011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pc="300" dirty="0">
                    <a:solidFill>
                      <a:schemeClr val="accent1"/>
                    </a:solidFill>
                    <a:cs typeface="+mn-ea"/>
                    <a:sym typeface="+mn-lt"/>
                  </a:rPr>
                  <a:t>其它经历</a:t>
                </a:r>
                <a:endParaRPr lang="en-US" altLang="zh-CN" sz="2000" b="1" spc="300" dirty="0">
                  <a:solidFill>
                    <a:schemeClr val="accent1"/>
                  </a:solidFill>
                  <a:cs typeface="+mn-ea"/>
                  <a:sym typeface="+mn-lt"/>
                </a:endParaRPr>
              </a:p>
            </p:txBody>
          </p:sp>
        </p:grpSp>
      </p:grpSp>
    </p:spTree>
    <p:custDataLst>
      <p:tags r:id="rId2"/>
    </p:custDataLst>
    <p:extLst>
      <p:ext uri="{BB962C8B-B14F-4D97-AF65-F5344CB8AC3E}">
        <p14:creationId xmlns:p14="http://schemas.microsoft.com/office/powerpoint/2010/main" val="2683891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油气开发工程中的应用</a:t>
            </a:r>
            <a:endParaRPr lang="zh-CN" altLang="en-US" sz="4000" dirty="0">
              <a:solidFill>
                <a:schemeClr val="accent1"/>
              </a:solidFill>
              <a:cs typeface="+mn-ea"/>
              <a:sym typeface="+mn-lt"/>
            </a:endParaRPr>
          </a:p>
        </p:txBody>
      </p:sp>
      <p:pic>
        <p:nvPicPr>
          <p:cNvPr id="5" name="图片 4">
            <a:extLst>
              <a:ext uri="{FF2B5EF4-FFF2-40B4-BE49-F238E27FC236}">
                <a16:creationId xmlns:a16="http://schemas.microsoft.com/office/drawing/2014/main" id="{88CB0CDB-E8C2-46CF-BE65-386C6446BD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8108" y="990599"/>
            <a:ext cx="4032000" cy="2834515"/>
          </a:xfrm>
          <a:prstGeom prst="rect">
            <a:avLst/>
          </a:prstGeom>
        </p:spPr>
      </p:pic>
      <p:pic>
        <p:nvPicPr>
          <p:cNvPr id="7" name="图片 6">
            <a:extLst>
              <a:ext uri="{FF2B5EF4-FFF2-40B4-BE49-F238E27FC236}">
                <a16:creationId xmlns:a16="http://schemas.microsoft.com/office/drawing/2014/main" id="{16A94F28-939D-4907-B4C5-CC26AF631D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0628" y="990600"/>
            <a:ext cx="3666073" cy="2834515"/>
          </a:xfrm>
          <a:prstGeom prst="rect">
            <a:avLst/>
          </a:prstGeom>
        </p:spPr>
      </p:pic>
      <p:pic>
        <p:nvPicPr>
          <p:cNvPr id="15" name="Picture 3">
            <a:extLst>
              <a:ext uri="{FF2B5EF4-FFF2-40B4-BE49-F238E27FC236}">
                <a16:creationId xmlns:a16="http://schemas.microsoft.com/office/drawing/2014/main" id="{C384D099-6BAD-4F6D-BBEE-CC88DBFFAD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5300" y="990600"/>
            <a:ext cx="3442287" cy="2834515"/>
          </a:xfrm>
          <a:prstGeom prst="rect">
            <a:avLst/>
          </a:prstGeom>
        </p:spPr>
      </p:pic>
      <p:grpSp>
        <p:nvGrpSpPr>
          <p:cNvPr id="8" name="组合 7">
            <a:extLst>
              <a:ext uri="{FF2B5EF4-FFF2-40B4-BE49-F238E27FC236}">
                <a16:creationId xmlns:a16="http://schemas.microsoft.com/office/drawing/2014/main" id="{5D8F6934-8B3D-428F-B406-2362885FEA99}"/>
              </a:ext>
            </a:extLst>
          </p:cNvPr>
          <p:cNvGrpSpPr/>
          <p:nvPr/>
        </p:nvGrpSpPr>
        <p:grpSpPr>
          <a:xfrm>
            <a:off x="496160" y="3825587"/>
            <a:ext cx="11202848" cy="2532212"/>
            <a:chOff x="496160" y="3825587"/>
            <a:chExt cx="11202848" cy="2532212"/>
          </a:xfrm>
        </p:grpSpPr>
        <p:sp>
          <p:nvSpPr>
            <p:cNvPr id="16" name="TextBox 6">
              <a:extLst>
                <a:ext uri="{FF2B5EF4-FFF2-40B4-BE49-F238E27FC236}">
                  <a16:creationId xmlns:a16="http://schemas.microsoft.com/office/drawing/2014/main" id="{7704D211-C5B9-4674-8743-F20594BD0C8C}"/>
                </a:ext>
              </a:extLst>
            </p:cNvPr>
            <p:cNvSpPr txBox="1"/>
            <p:nvPr/>
          </p:nvSpPr>
          <p:spPr>
            <a:xfrm>
              <a:off x="496160" y="3825587"/>
              <a:ext cx="11202848" cy="2511713"/>
            </a:xfrm>
            <a:prstGeom prst="rect">
              <a:avLst/>
            </a:prstGeom>
            <a:solidFill>
              <a:schemeClr val="accent6">
                <a:lumMod val="75000"/>
              </a:schemeClr>
            </a:solidFill>
          </p:spPr>
          <p:txBody>
            <a:bodyPr wrap="square" rtlCol="0">
              <a:spAutoFit/>
            </a:bodyPr>
            <a:lstStyle/>
            <a:p>
              <a:pPr marL="342900" indent="-342900">
                <a:lnSpc>
                  <a:spcPct val="150000"/>
                </a:lnSpc>
                <a:buFont typeface="Wingdings" panose="05000000000000000000" pitchFamily="2" charset="2"/>
                <a:buChar char="l"/>
              </a:pPr>
              <a:r>
                <a:rPr lang="zh-CN" altLang="en-US" sz="2000" dirty="0">
                  <a:solidFill>
                    <a:schemeClr val="accent2"/>
                  </a:solidFill>
                  <a:cs typeface="+mn-ea"/>
                  <a:sym typeface="+mn-lt"/>
                </a:rPr>
                <a:t>难点：多介质、多尺度、多物理、不确定性、高分辨率、</a:t>
              </a:r>
              <a:r>
                <a:rPr lang="en-US" altLang="zh-CN" sz="2000" dirty="0">
                  <a:solidFill>
                    <a:schemeClr val="accent2"/>
                  </a:solidFill>
                  <a:cs typeface="+mn-ea"/>
                  <a:sym typeface="+mn-lt"/>
                </a:rPr>
                <a:t>……</a:t>
              </a:r>
            </a:p>
            <a:p>
              <a:pPr marL="342900" indent="-342900">
                <a:lnSpc>
                  <a:spcPct val="150000"/>
                </a:lnSpc>
                <a:buFont typeface="Wingdings" panose="05000000000000000000" pitchFamily="2" charset="2"/>
                <a:buChar char="l"/>
              </a:pPr>
              <a:r>
                <a:rPr lang="zh-CN" altLang="en-US" sz="2000" dirty="0">
                  <a:solidFill>
                    <a:schemeClr val="bg1"/>
                  </a:solidFill>
                  <a:cs typeface="+mn-ea"/>
                  <a:sym typeface="+mn-lt"/>
                </a:rPr>
                <a:t>精细的数值模拟需要更符合物理的模型，更高的空间、时间分辨率，所以常需要大规模并行模拟</a:t>
              </a:r>
              <a:endParaRPr lang="en-US" altLang="zh-CN" sz="2000" dirty="0">
                <a:solidFill>
                  <a:schemeClr val="bg1"/>
                </a:solidFill>
                <a:cs typeface="+mn-ea"/>
                <a:sym typeface="+mn-lt"/>
              </a:endParaRPr>
            </a:p>
            <a:p>
              <a:pPr marL="342900" indent="-342900">
                <a:lnSpc>
                  <a:spcPct val="150000"/>
                </a:lnSpc>
                <a:buFont typeface="Wingdings" panose="05000000000000000000" pitchFamily="2" charset="2"/>
                <a:buChar char="l"/>
              </a:pPr>
              <a:r>
                <a:rPr lang="zh-CN" altLang="en-US" sz="2000" dirty="0">
                  <a:solidFill>
                    <a:schemeClr val="bg1"/>
                  </a:solidFill>
                  <a:cs typeface="+mn-ea"/>
                  <a:sym typeface="+mn-lt"/>
                </a:rPr>
                <a:t>大规模油气勘探开发数值模拟是超算的主要发展动力之一</a:t>
              </a:r>
              <a:endParaRPr lang="en-US" altLang="zh-CN" sz="2000" dirty="0">
                <a:solidFill>
                  <a:schemeClr val="bg1"/>
                </a:solidFill>
                <a:cs typeface="+mn-ea"/>
                <a:sym typeface="+mn-lt"/>
              </a:endParaRPr>
            </a:p>
            <a:p>
              <a:pPr marL="342900" indent="-342900">
                <a:lnSpc>
                  <a:spcPct val="150000"/>
                </a:lnSpc>
                <a:buFont typeface="Wingdings" panose="05000000000000000000" pitchFamily="2" charset="2"/>
                <a:buChar char="l"/>
              </a:pPr>
              <a:r>
                <a:rPr lang="zh-CN" altLang="en-US" sz="2000" dirty="0">
                  <a:solidFill>
                    <a:schemeClr val="bg1"/>
                  </a:solidFill>
                  <a:cs typeface="+mn-ea"/>
                  <a:sym typeface="+mn-lt"/>
                </a:rPr>
                <a:t>国际大型石油公司拥有世界一流的</a:t>
              </a:r>
              <a:r>
                <a:rPr lang="en-US" altLang="zh-CN" sz="2000" dirty="0">
                  <a:solidFill>
                    <a:schemeClr val="bg1"/>
                  </a:solidFill>
                  <a:cs typeface="+mn-ea"/>
                  <a:sym typeface="+mn-lt"/>
                </a:rPr>
                <a:t>HPC</a:t>
              </a:r>
              <a:r>
                <a:rPr lang="zh-CN" altLang="en-US" sz="2000" dirty="0">
                  <a:solidFill>
                    <a:schemeClr val="bg1"/>
                  </a:solidFill>
                  <a:cs typeface="+mn-ea"/>
                  <a:sym typeface="+mn-lt"/>
                </a:rPr>
                <a:t>计算资源（硬件、软件、人才）</a:t>
              </a:r>
              <a:endParaRPr lang="en-US" altLang="zh-CN" sz="1100" dirty="0">
                <a:solidFill>
                  <a:schemeClr val="bg1"/>
                </a:solidFill>
                <a:cs typeface="+mn-ea"/>
                <a:sym typeface="+mn-lt"/>
              </a:endParaRPr>
            </a:p>
            <a:p>
              <a:pPr algn="ctr">
                <a:lnSpc>
                  <a:spcPct val="150000"/>
                </a:lnSpc>
              </a:pPr>
              <a:endParaRPr lang="en-US" altLang="zh-CN" sz="900" dirty="0">
                <a:solidFill>
                  <a:schemeClr val="bg1"/>
                </a:solidFill>
                <a:cs typeface="+mn-ea"/>
                <a:sym typeface="+mn-lt"/>
              </a:endParaRPr>
            </a:p>
            <a:p>
              <a:pPr algn="ctr">
                <a:lnSpc>
                  <a:spcPct val="150000"/>
                </a:lnSpc>
              </a:pPr>
              <a:r>
                <a:rPr lang="en-US" altLang="zh-CN" sz="1600" dirty="0">
                  <a:solidFill>
                    <a:schemeClr val="bg1"/>
                  </a:solidFill>
                  <a:cs typeface="+mn-ea"/>
                  <a:sym typeface="+mn-lt"/>
                </a:rPr>
                <a:t>Philippe</a:t>
              </a:r>
              <a:r>
                <a:rPr lang="zh-CN" altLang="en-US" sz="1600" dirty="0">
                  <a:solidFill>
                    <a:schemeClr val="bg1"/>
                  </a:solidFill>
                  <a:cs typeface="+mn-ea"/>
                  <a:sym typeface="+mn-lt"/>
                </a:rPr>
                <a:t> </a:t>
              </a:r>
              <a:r>
                <a:rPr lang="en-US" altLang="zh-CN" sz="1600" dirty="0" err="1">
                  <a:solidFill>
                    <a:schemeClr val="bg1"/>
                  </a:solidFill>
                  <a:cs typeface="+mn-ea"/>
                  <a:sym typeface="+mn-lt"/>
                </a:rPr>
                <a:t>Ricoux</a:t>
              </a:r>
              <a:r>
                <a:rPr lang="zh-CN" altLang="en-US" sz="1600" dirty="0">
                  <a:solidFill>
                    <a:schemeClr val="bg1"/>
                  </a:solidFill>
                  <a:cs typeface="+mn-ea"/>
                  <a:sym typeface="+mn-lt"/>
                </a:rPr>
                <a:t> </a:t>
              </a:r>
              <a:r>
                <a:rPr lang="en-US" altLang="zh-CN" sz="1600" dirty="0">
                  <a:solidFill>
                    <a:schemeClr val="bg1"/>
                  </a:solidFill>
                  <a:cs typeface="+mn-ea"/>
                  <a:sym typeface="+mn-lt"/>
                </a:rPr>
                <a:t>(TOTAL</a:t>
              </a:r>
              <a:r>
                <a:rPr lang="zh-CN" altLang="en-US" sz="1600" dirty="0">
                  <a:solidFill>
                    <a:schemeClr val="bg1"/>
                  </a:solidFill>
                  <a:cs typeface="+mn-ea"/>
                  <a:sym typeface="+mn-lt"/>
                </a:rPr>
                <a:t> </a:t>
              </a:r>
              <a:r>
                <a:rPr lang="en-US" altLang="zh-CN" sz="1600" dirty="0">
                  <a:solidFill>
                    <a:schemeClr val="bg1"/>
                  </a:solidFill>
                  <a:cs typeface="+mn-ea"/>
                  <a:sym typeface="+mn-lt"/>
                </a:rPr>
                <a:t>R&amp;D Senior Scientist)</a:t>
              </a:r>
              <a:r>
                <a:rPr lang="zh-CN" altLang="en-US" sz="1600" dirty="0">
                  <a:solidFill>
                    <a:schemeClr val="bg1"/>
                  </a:solidFill>
                  <a:cs typeface="+mn-ea"/>
                  <a:sym typeface="+mn-lt"/>
                </a:rPr>
                <a:t>于</a:t>
              </a:r>
              <a:r>
                <a:rPr lang="en-US" altLang="zh-CN" sz="1600" dirty="0">
                  <a:solidFill>
                    <a:schemeClr val="bg1"/>
                  </a:solidFill>
                  <a:cs typeface="+mn-ea"/>
                  <a:sym typeface="+mn-lt"/>
                </a:rPr>
                <a:t>2018</a:t>
              </a:r>
              <a:r>
                <a:rPr lang="zh-CN" altLang="en-US" sz="1600" dirty="0">
                  <a:solidFill>
                    <a:schemeClr val="bg1"/>
                  </a:solidFill>
                  <a:cs typeface="+mn-ea"/>
                  <a:sym typeface="+mn-lt"/>
                </a:rPr>
                <a:t>年在中科院计算数学所的报告</a:t>
              </a:r>
              <a:endParaRPr lang="en-US" altLang="zh-CN" sz="1400" dirty="0">
                <a:solidFill>
                  <a:schemeClr val="bg1"/>
                </a:solidFill>
                <a:cs typeface="+mn-ea"/>
                <a:sym typeface="+mn-lt"/>
              </a:endParaRPr>
            </a:p>
          </p:txBody>
        </p:sp>
        <p:grpSp>
          <p:nvGrpSpPr>
            <p:cNvPr id="19" name="组合 1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684E833-93FB-4952-8FD5-F424CC9A0727}"/>
                </a:ext>
              </a:extLst>
            </p:cNvPr>
            <p:cNvGrpSpPr>
              <a:grpSpLocks noChangeAspect="1"/>
            </p:cNvGrpSpPr>
            <p:nvPr/>
          </p:nvGrpSpPr>
          <p:grpSpPr>
            <a:xfrm>
              <a:off x="553588" y="5867400"/>
              <a:ext cx="1440000" cy="490399"/>
              <a:chOff x="2834201" y="2422715"/>
              <a:chExt cx="6523600" cy="2012570"/>
            </a:xfrm>
          </p:grpSpPr>
          <p:sp>
            <p:nvSpPr>
              <p:cNvPr id="20" name="ïṧlide">
                <a:extLst>
                  <a:ext uri="{FF2B5EF4-FFF2-40B4-BE49-F238E27FC236}">
                    <a16:creationId xmlns:a16="http://schemas.microsoft.com/office/drawing/2014/main" id="{8A0D4C41-9B24-46E4-A518-25B9E70AEE5D}"/>
                  </a:ext>
                </a:extLst>
              </p:cNvPr>
              <p:cNvSpPr/>
              <p:nvPr/>
            </p:nvSpPr>
            <p:spPr bwMode="auto">
              <a:xfrm>
                <a:off x="3143402" y="3477313"/>
                <a:ext cx="1459045" cy="458281"/>
              </a:xfrm>
              <a:custGeom>
                <a:avLst/>
                <a:gdLst>
                  <a:gd name="T0" fmla="*/ 493 w 509"/>
                  <a:gd name="T1" fmla="*/ 4 h 160"/>
                  <a:gd name="T2" fmla="*/ 491 w 509"/>
                  <a:gd name="T3" fmla="*/ 0 h 160"/>
                  <a:gd name="T4" fmla="*/ 228 w 509"/>
                  <a:gd name="T5" fmla="*/ 79 h 160"/>
                  <a:gd name="T6" fmla="*/ 0 w 509"/>
                  <a:gd name="T7" fmla="*/ 9 h 160"/>
                  <a:gd name="T8" fmla="*/ 208 w 509"/>
                  <a:gd name="T9" fmla="*/ 133 h 160"/>
                  <a:gd name="T10" fmla="*/ 459 w 509"/>
                  <a:gd name="T11" fmla="*/ 129 h 160"/>
                  <a:gd name="T12" fmla="*/ 493 w 509"/>
                  <a:gd name="T13" fmla="*/ 4 h 160"/>
                </a:gdLst>
                <a:ahLst/>
                <a:cxnLst>
                  <a:cxn ang="0">
                    <a:pos x="T0" y="T1"/>
                  </a:cxn>
                  <a:cxn ang="0">
                    <a:pos x="T2" y="T3"/>
                  </a:cxn>
                  <a:cxn ang="0">
                    <a:pos x="T4" y="T5"/>
                  </a:cxn>
                  <a:cxn ang="0">
                    <a:pos x="T6" y="T7"/>
                  </a:cxn>
                  <a:cxn ang="0">
                    <a:pos x="T8" y="T9"/>
                  </a:cxn>
                  <a:cxn ang="0">
                    <a:pos x="T10" y="T11"/>
                  </a:cxn>
                  <a:cxn ang="0">
                    <a:pos x="T12" y="T13"/>
                  </a:cxn>
                </a:cxnLst>
                <a:rect l="0" t="0" r="r" b="b"/>
                <a:pathLst>
                  <a:path w="509" h="160">
                    <a:moveTo>
                      <a:pt x="493" y="4"/>
                    </a:moveTo>
                    <a:cubicBezTo>
                      <a:pt x="492" y="3"/>
                      <a:pt x="492" y="1"/>
                      <a:pt x="491" y="0"/>
                    </a:cubicBezTo>
                    <a:cubicBezTo>
                      <a:pt x="445" y="53"/>
                      <a:pt x="331" y="87"/>
                      <a:pt x="228" y="79"/>
                    </a:cubicBezTo>
                    <a:cubicBezTo>
                      <a:pt x="168" y="75"/>
                      <a:pt x="56" y="44"/>
                      <a:pt x="0" y="9"/>
                    </a:cubicBezTo>
                    <a:cubicBezTo>
                      <a:pt x="59" y="66"/>
                      <a:pt x="129" y="109"/>
                      <a:pt x="208" y="133"/>
                    </a:cubicBezTo>
                    <a:cubicBezTo>
                      <a:pt x="302" y="160"/>
                      <a:pt x="402" y="158"/>
                      <a:pt x="459" y="129"/>
                    </a:cubicBezTo>
                    <a:cubicBezTo>
                      <a:pt x="500" y="101"/>
                      <a:pt x="509" y="52"/>
                      <a:pt x="493" y="4"/>
                    </a:cubicBezTo>
                  </a:path>
                </a:pathLst>
              </a:custGeom>
              <a:solidFill>
                <a:srgbClr val="F89726"/>
              </a:solidFill>
              <a:ln>
                <a:noFill/>
              </a:ln>
            </p:spPr>
            <p:txBody>
              <a:bodyPr anchor="ctr"/>
              <a:lstStyle/>
              <a:p>
                <a:pPr algn="ctr"/>
                <a:endParaRPr>
                  <a:cs typeface="+mn-ea"/>
                  <a:sym typeface="+mn-lt"/>
                </a:endParaRPr>
              </a:p>
            </p:txBody>
          </p:sp>
          <p:sp>
            <p:nvSpPr>
              <p:cNvPr id="21" name="îSľïḓe">
                <a:extLst>
                  <a:ext uri="{FF2B5EF4-FFF2-40B4-BE49-F238E27FC236}">
                    <a16:creationId xmlns:a16="http://schemas.microsoft.com/office/drawing/2014/main" id="{191B2847-EFC9-4400-BEDC-BF73A0C7A843}"/>
                  </a:ext>
                </a:extLst>
              </p:cNvPr>
              <p:cNvSpPr/>
              <p:nvPr/>
            </p:nvSpPr>
            <p:spPr bwMode="auto">
              <a:xfrm>
                <a:off x="3079906" y="2422715"/>
                <a:ext cx="1638492" cy="2012570"/>
              </a:xfrm>
              <a:custGeom>
                <a:avLst/>
                <a:gdLst>
                  <a:gd name="T0" fmla="*/ 386 w 571"/>
                  <a:gd name="T1" fmla="*/ 40 h 701"/>
                  <a:gd name="T2" fmla="*/ 314 w 571"/>
                  <a:gd name="T3" fmla="*/ 599 h 701"/>
                  <a:gd name="T4" fmla="*/ 0 w 571"/>
                  <a:gd name="T5" fmla="*/ 560 h 701"/>
                  <a:gd name="T6" fmla="*/ 130 w 571"/>
                  <a:gd name="T7" fmla="*/ 600 h 701"/>
                  <a:gd name="T8" fmla="*/ 344 w 571"/>
                  <a:gd name="T9" fmla="*/ 218 h 701"/>
                  <a:gd name="T10" fmla="*/ 315 w 571"/>
                  <a:gd name="T11" fmla="*/ 66 h 701"/>
                  <a:gd name="T12" fmla="*/ 176 w 571"/>
                  <a:gd name="T13" fmla="*/ 41 h 701"/>
                  <a:gd name="T14" fmla="*/ 386 w 571"/>
                  <a:gd name="T15" fmla="*/ 40 h 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1" h="701">
                    <a:moveTo>
                      <a:pt x="386" y="40"/>
                    </a:moveTo>
                    <a:cubicBezTo>
                      <a:pt x="571" y="148"/>
                      <a:pt x="461" y="490"/>
                      <a:pt x="314" y="599"/>
                    </a:cubicBezTo>
                    <a:cubicBezTo>
                      <a:pt x="177" y="701"/>
                      <a:pt x="31" y="654"/>
                      <a:pt x="0" y="560"/>
                    </a:cubicBezTo>
                    <a:cubicBezTo>
                      <a:pt x="27" y="601"/>
                      <a:pt x="82" y="616"/>
                      <a:pt x="130" y="600"/>
                    </a:cubicBezTo>
                    <a:cubicBezTo>
                      <a:pt x="266" y="546"/>
                      <a:pt x="335" y="303"/>
                      <a:pt x="344" y="218"/>
                    </a:cubicBezTo>
                    <a:cubicBezTo>
                      <a:pt x="350" y="145"/>
                      <a:pt x="341" y="96"/>
                      <a:pt x="315" y="66"/>
                    </a:cubicBezTo>
                    <a:cubicBezTo>
                      <a:pt x="286" y="35"/>
                      <a:pt x="241" y="20"/>
                      <a:pt x="176" y="41"/>
                    </a:cubicBezTo>
                    <a:cubicBezTo>
                      <a:pt x="221" y="4"/>
                      <a:pt x="317" y="0"/>
                      <a:pt x="386" y="40"/>
                    </a:cubicBezTo>
                  </a:path>
                </a:pathLst>
              </a:custGeom>
              <a:solidFill>
                <a:srgbClr val="09509C"/>
              </a:solidFill>
              <a:ln>
                <a:noFill/>
              </a:ln>
            </p:spPr>
            <p:txBody>
              <a:bodyPr anchor="ctr"/>
              <a:lstStyle/>
              <a:p>
                <a:pPr algn="ctr"/>
                <a:endParaRPr>
                  <a:cs typeface="+mn-ea"/>
                  <a:sym typeface="+mn-lt"/>
                </a:endParaRPr>
              </a:p>
            </p:txBody>
          </p:sp>
          <p:sp>
            <p:nvSpPr>
              <p:cNvPr id="22" name="îṣḷiḋé">
                <a:extLst>
                  <a:ext uri="{FF2B5EF4-FFF2-40B4-BE49-F238E27FC236}">
                    <a16:creationId xmlns:a16="http://schemas.microsoft.com/office/drawing/2014/main" id="{1DA9938E-EAB1-4E31-98C4-10596BED088E}"/>
                  </a:ext>
                </a:extLst>
              </p:cNvPr>
              <p:cNvSpPr/>
              <p:nvPr/>
            </p:nvSpPr>
            <p:spPr bwMode="auto">
              <a:xfrm>
                <a:off x="2899079" y="2494493"/>
                <a:ext cx="1886956" cy="1352754"/>
              </a:xfrm>
              <a:custGeom>
                <a:avLst/>
                <a:gdLst>
                  <a:gd name="T0" fmla="*/ 552 w 658"/>
                  <a:gd name="T1" fmla="*/ 466 h 471"/>
                  <a:gd name="T2" fmla="*/ 554 w 658"/>
                  <a:gd name="T3" fmla="*/ 465 h 471"/>
                  <a:gd name="T4" fmla="*/ 555 w 658"/>
                  <a:gd name="T5" fmla="*/ 465 h 471"/>
                  <a:gd name="T6" fmla="*/ 566 w 658"/>
                  <a:gd name="T7" fmla="*/ 456 h 471"/>
                  <a:gd name="T8" fmla="*/ 571 w 658"/>
                  <a:gd name="T9" fmla="*/ 452 h 471"/>
                  <a:gd name="T10" fmla="*/ 481 w 658"/>
                  <a:gd name="T11" fmla="*/ 82 h 471"/>
                  <a:gd name="T12" fmla="*/ 125 w 658"/>
                  <a:gd name="T13" fmla="*/ 74 h 471"/>
                  <a:gd name="T14" fmla="*/ 0 w 658"/>
                  <a:gd name="T15" fmla="*/ 217 h 471"/>
                  <a:gd name="T16" fmla="*/ 121 w 658"/>
                  <a:gd name="T17" fmla="*/ 153 h 471"/>
                  <a:gd name="T18" fmla="*/ 373 w 658"/>
                  <a:gd name="T19" fmla="*/ 187 h 471"/>
                  <a:gd name="T20" fmla="*/ 516 w 658"/>
                  <a:gd name="T21" fmla="*/ 265 h 471"/>
                  <a:gd name="T22" fmla="*/ 576 w 658"/>
                  <a:gd name="T23" fmla="*/ 342 h 471"/>
                  <a:gd name="T24" fmla="*/ 578 w 658"/>
                  <a:gd name="T25" fmla="*/ 346 h 471"/>
                  <a:gd name="T26" fmla="*/ 544 w 658"/>
                  <a:gd name="T27" fmla="*/ 471 h 471"/>
                  <a:gd name="T28" fmla="*/ 544 w 658"/>
                  <a:gd name="T29" fmla="*/ 471 h 471"/>
                  <a:gd name="T30" fmla="*/ 550 w 658"/>
                  <a:gd name="T31" fmla="*/ 468 h 471"/>
                  <a:gd name="T32" fmla="*/ 550 w 658"/>
                  <a:gd name="T33" fmla="*/ 468 h 471"/>
                  <a:gd name="T34" fmla="*/ 552 w 658"/>
                  <a:gd name="T3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8" h="471">
                    <a:moveTo>
                      <a:pt x="552" y="466"/>
                    </a:moveTo>
                    <a:cubicBezTo>
                      <a:pt x="553" y="466"/>
                      <a:pt x="554" y="465"/>
                      <a:pt x="554" y="465"/>
                    </a:cubicBezTo>
                    <a:cubicBezTo>
                      <a:pt x="554" y="465"/>
                      <a:pt x="555" y="465"/>
                      <a:pt x="555" y="465"/>
                    </a:cubicBezTo>
                    <a:cubicBezTo>
                      <a:pt x="559" y="462"/>
                      <a:pt x="562" y="459"/>
                      <a:pt x="566" y="456"/>
                    </a:cubicBezTo>
                    <a:cubicBezTo>
                      <a:pt x="567" y="455"/>
                      <a:pt x="569" y="453"/>
                      <a:pt x="571" y="452"/>
                    </a:cubicBezTo>
                    <a:cubicBezTo>
                      <a:pt x="643" y="379"/>
                      <a:pt x="658" y="177"/>
                      <a:pt x="481" y="82"/>
                    </a:cubicBezTo>
                    <a:cubicBezTo>
                      <a:pt x="418" y="48"/>
                      <a:pt x="271" y="0"/>
                      <a:pt x="125" y="74"/>
                    </a:cubicBezTo>
                    <a:cubicBezTo>
                      <a:pt x="76" y="98"/>
                      <a:pt x="26" y="148"/>
                      <a:pt x="0" y="217"/>
                    </a:cubicBezTo>
                    <a:cubicBezTo>
                      <a:pt x="19" y="184"/>
                      <a:pt x="54" y="162"/>
                      <a:pt x="121" y="153"/>
                    </a:cubicBezTo>
                    <a:cubicBezTo>
                      <a:pt x="189" y="144"/>
                      <a:pt x="282" y="155"/>
                      <a:pt x="373" y="187"/>
                    </a:cubicBezTo>
                    <a:cubicBezTo>
                      <a:pt x="431" y="208"/>
                      <a:pt x="479" y="235"/>
                      <a:pt x="516" y="265"/>
                    </a:cubicBezTo>
                    <a:cubicBezTo>
                      <a:pt x="546" y="291"/>
                      <a:pt x="566" y="316"/>
                      <a:pt x="576" y="342"/>
                    </a:cubicBezTo>
                    <a:cubicBezTo>
                      <a:pt x="577" y="343"/>
                      <a:pt x="577" y="345"/>
                      <a:pt x="578" y="346"/>
                    </a:cubicBezTo>
                    <a:cubicBezTo>
                      <a:pt x="594" y="394"/>
                      <a:pt x="585" y="443"/>
                      <a:pt x="544" y="471"/>
                    </a:cubicBezTo>
                    <a:cubicBezTo>
                      <a:pt x="544" y="471"/>
                      <a:pt x="544" y="471"/>
                      <a:pt x="544" y="471"/>
                    </a:cubicBezTo>
                    <a:cubicBezTo>
                      <a:pt x="546" y="470"/>
                      <a:pt x="547" y="469"/>
                      <a:pt x="550" y="468"/>
                    </a:cubicBezTo>
                    <a:cubicBezTo>
                      <a:pt x="550" y="468"/>
                      <a:pt x="550" y="468"/>
                      <a:pt x="550" y="468"/>
                    </a:cubicBezTo>
                    <a:cubicBezTo>
                      <a:pt x="551" y="467"/>
                      <a:pt x="552" y="467"/>
                      <a:pt x="552" y="466"/>
                    </a:cubicBezTo>
                  </a:path>
                </a:pathLst>
              </a:custGeom>
              <a:solidFill>
                <a:srgbClr val="E81A40"/>
              </a:solidFill>
              <a:ln>
                <a:noFill/>
              </a:ln>
            </p:spPr>
            <p:txBody>
              <a:bodyPr anchor="ctr"/>
              <a:lstStyle/>
              <a:p>
                <a:pPr algn="ctr"/>
                <a:endParaRPr>
                  <a:cs typeface="+mn-ea"/>
                  <a:sym typeface="+mn-lt"/>
                </a:endParaRPr>
              </a:p>
            </p:txBody>
          </p:sp>
          <p:sp>
            <p:nvSpPr>
              <p:cNvPr id="23" name="işļiḓe">
                <a:extLst>
                  <a:ext uri="{FF2B5EF4-FFF2-40B4-BE49-F238E27FC236}">
                    <a16:creationId xmlns:a16="http://schemas.microsoft.com/office/drawing/2014/main" id="{3323A81B-22F0-4D5E-BF27-86662CCDF25B}"/>
                  </a:ext>
                </a:extLst>
              </p:cNvPr>
              <p:cNvSpPr/>
              <p:nvPr/>
            </p:nvSpPr>
            <p:spPr bwMode="auto">
              <a:xfrm>
                <a:off x="2888036" y="2999707"/>
                <a:ext cx="946929" cy="509355"/>
              </a:xfrm>
              <a:custGeom>
                <a:avLst/>
                <a:gdLst>
                  <a:gd name="T0" fmla="*/ 27 w 330"/>
                  <a:gd name="T1" fmla="*/ 157 h 177"/>
                  <a:gd name="T2" fmla="*/ 43 w 330"/>
                  <a:gd name="T3" fmla="*/ 177 h 177"/>
                  <a:gd name="T4" fmla="*/ 330 w 330"/>
                  <a:gd name="T5" fmla="*/ 41 h 177"/>
                  <a:gd name="T6" fmla="*/ 24 w 330"/>
                  <a:gd name="T7" fmla="*/ 63 h 177"/>
                  <a:gd name="T8" fmla="*/ 27 w 330"/>
                  <a:gd name="T9" fmla="*/ 157 h 177"/>
                </a:gdLst>
                <a:ahLst/>
                <a:cxnLst>
                  <a:cxn ang="0">
                    <a:pos x="T0" y="T1"/>
                  </a:cxn>
                  <a:cxn ang="0">
                    <a:pos x="T2" y="T3"/>
                  </a:cxn>
                  <a:cxn ang="0">
                    <a:pos x="T4" y="T5"/>
                  </a:cxn>
                  <a:cxn ang="0">
                    <a:pos x="T6" y="T7"/>
                  </a:cxn>
                  <a:cxn ang="0">
                    <a:pos x="T8" y="T9"/>
                  </a:cxn>
                </a:cxnLst>
                <a:rect l="0" t="0" r="r" b="b"/>
                <a:pathLst>
                  <a:path w="330" h="177">
                    <a:moveTo>
                      <a:pt x="27" y="157"/>
                    </a:moveTo>
                    <a:cubicBezTo>
                      <a:pt x="30" y="162"/>
                      <a:pt x="38" y="171"/>
                      <a:pt x="43" y="177"/>
                    </a:cubicBezTo>
                    <a:cubicBezTo>
                      <a:pt x="78" y="94"/>
                      <a:pt x="273" y="40"/>
                      <a:pt x="330" y="41"/>
                    </a:cubicBezTo>
                    <a:cubicBezTo>
                      <a:pt x="201" y="0"/>
                      <a:pt x="75" y="19"/>
                      <a:pt x="24" y="63"/>
                    </a:cubicBezTo>
                    <a:cubicBezTo>
                      <a:pt x="6" y="84"/>
                      <a:pt x="0" y="114"/>
                      <a:pt x="27" y="157"/>
                    </a:cubicBezTo>
                  </a:path>
                </a:pathLst>
              </a:custGeom>
              <a:solidFill>
                <a:srgbClr val="F89726"/>
              </a:solidFill>
              <a:ln>
                <a:noFill/>
              </a:ln>
            </p:spPr>
            <p:txBody>
              <a:bodyPr anchor="ctr"/>
              <a:lstStyle/>
              <a:p>
                <a:pPr algn="ctr"/>
                <a:endParaRPr>
                  <a:cs typeface="+mn-ea"/>
                  <a:sym typeface="+mn-lt"/>
                </a:endParaRPr>
              </a:p>
            </p:txBody>
          </p:sp>
          <p:sp>
            <p:nvSpPr>
              <p:cNvPr id="24" name="í$líďê">
                <a:extLst>
                  <a:ext uri="{FF2B5EF4-FFF2-40B4-BE49-F238E27FC236}">
                    <a16:creationId xmlns:a16="http://schemas.microsoft.com/office/drawing/2014/main" id="{4041343C-7EDC-4F3D-B588-F651756EA865}"/>
                  </a:ext>
                </a:extLst>
              </p:cNvPr>
              <p:cNvSpPr/>
              <p:nvPr/>
            </p:nvSpPr>
            <p:spPr bwMode="auto">
              <a:xfrm>
                <a:off x="2834201" y="3180534"/>
                <a:ext cx="1597081" cy="1080825"/>
              </a:xfrm>
              <a:custGeom>
                <a:avLst/>
                <a:gdLst>
                  <a:gd name="T0" fmla="*/ 425 w 557"/>
                  <a:gd name="T1" fmla="*/ 282 h 376"/>
                  <a:gd name="T2" fmla="*/ 64 w 557"/>
                  <a:gd name="T3" fmla="*/ 116 h 376"/>
                  <a:gd name="T4" fmla="*/ 62 w 557"/>
                  <a:gd name="T5" fmla="*/ 114 h 376"/>
                  <a:gd name="T6" fmla="*/ 46 w 557"/>
                  <a:gd name="T7" fmla="*/ 94 h 376"/>
                  <a:gd name="T8" fmla="*/ 43 w 557"/>
                  <a:gd name="T9" fmla="*/ 0 h 376"/>
                  <a:gd name="T10" fmla="*/ 43 w 557"/>
                  <a:gd name="T11" fmla="*/ 0 h 376"/>
                  <a:gd name="T12" fmla="*/ 43 w 557"/>
                  <a:gd name="T13" fmla="*/ 0 h 376"/>
                  <a:gd name="T14" fmla="*/ 31 w 557"/>
                  <a:gd name="T15" fmla="*/ 13 h 376"/>
                  <a:gd name="T16" fmla="*/ 19 w 557"/>
                  <a:gd name="T17" fmla="*/ 166 h 376"/>
                  <a:gd name="T18" fmla="*/ 382 w 557"/>
                  <a:gd name="T19" fmla="*/ 354 h 376"/>
                  <a:gd name="T20" fmla="*/ 557 w 557"/>
                  <a:gd name="T21" fmla="*/ 268 h 376"/>
                  <a:gd name="T22" fmla="*/ 425 w 557"/>
                  <a:gd name="T23" fmla="*/ 28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7" h="376">
                    <a:moveTo>
                      <a:pt x="425" y="282"/>
                    </a:moveTo>
                    <a:cubicBezTo>
                      <a:pt x="321" y="276"/>
                      <a:pt x="170" y="237"/>
                      <a:pt x="64" y="116"/>
                    </a:cubicBezTo>
                    <a:cubicBezTo>
                      <a:pt x="63" y="116"/>
                      <a:pt x="62" y="115"/>
                      <a:pt x="62" y="114"/>
                    </a:cubicBezTo>
                    <a:cubicBezTo>
                      <a:pt x="57" y="108"/>
                      <a:pt x="49" y="99"/>
                      <a:pt x="46" y="94"/>
                    </a:cubicBezTo>
                    <a:cubicBezTo>
                      <a:pt x="19" y="51"/>
                      <a:pt x="25" y="21"/>
                      <a:pt x="43" y="0"/>
                    </a:cubicBezTo>
                    <a:cubicBezTo>
                      <a:pt x="43" y="0"/>
                      <a:pt x="43" y="0"/>
                      <a:pt x="43" y="0"/>
                    </a:cubicBezTo>
                    <a:cubicBezTo>
                      <a:pt x="43" y="0"/>
                      <a:pt x="43" y="0"/>
                      <a:pt x="43" y="0"/>
                    </a:cubicBezTo>
                    <a:cubicBezTo>
                      <a:pt x="40" y="3"/>
                      <a:pt x="36" y="7"/>
                      <a:pt x="31" y="13"/>
                    </a:cubicBezTo>
                    <a:cubicBezTo>
                      <a:pt x="3" y="48"/>
                      <a:pt x="0" y="105"/>
                      <a:pt x="19" y="166"/>
                    </a:cubicBezTo>
                    <a:cubicBezTo>
                      <a:pt x="60" y="297"/>
                      <a:pt x="238" y="376"/>
                      <a:pt x="382" y="354"/>
                    </a:cubicBezTo>
                    <a:cubicBezTo>
                      <a:pt x="475" y="341"/>
                      <a:pt x="532" y="289"/>
                      <a:pt x="557" y="268"/>
                    </a:cubicBezTo>
                    <a:cubicBezTo>
                      <a:pt x="504" y="282"/>
                      <a:pt x="466" y="285"/>
                      <a:pt x="425" y="282"/>
                    </a:cubicBezTo>
                  </a:path>
                </a:pathLst>
              </a:custGeom>
              <a:solidFill>
                <a:srgbClr val="4295CC"/>
              </a:solidFill>
              <a:ln>
                <a:noFill/>
              </a:ln>
            </p:spPr>
            <p:txBody>
              <a:bodyPr anchor="ctr"/>
              <a:lstStyle/>
              <a:p>
                <a:pPr algn="ctr"/>
                <a:endParaRPr>
                  <a:cs typeface="+mn-ea"/>
                  <a:sym typeface="+mn-lt"/>
                </a:endParaRPr>
              </a:p>
            </p:txBody>
          </p:sp>
          <p:sp>
            <p:nvSpPr>
              <p:cNvPr id="25" name="iŝḷídé">
                <a:extLst>
                  <a:ext uri="{FF2B5EF4-FFF2-40B4-BE49-F238E27FC236}">
                    <a16:creationId xmlns:a16="http://schemas.microsoft.com/office/drawing/2014/main" id="{C3EE710C-2415-4FFC-8F4E-E62208BFF40B}"/>
                  </a:ext>
                </a:extLst>
              </p:cNvPr>
              <p:cNvSpPr/>
              <p:nvPr/>
            </p:nvSpPr>
            <p:spPr bwMode="auto">
              <a:xfrm>
                <a:off x="5945541" y="3146027"/>
                <a:ext cx="873773" cy="650151"/>
              </a:xfrm>
              <a:custGeom>
                <a:avLst/>
                <a:gdLst>
                  <a:gd name="T0" fmla="*/ 152 w 305"/>
                  <a:gd name="T1" fmla="*/ 0 h 226"/>
                  <a:gd name="T2" fmla="*/ 0 w 305"/>
                  <a:gd name="T3" fmla="*/ 113 h 226"/>
                  <a:gd name="T4" fmla="*/ 152 w 305"/>
                  <a:gd name="T5" fmla="*/ 226 h 226"/>
                  <a:gd name="T6" fmla="*/ 305 w 305"/>
                  <a:gd name="T7" fmla="*/ 113 h 226"/>
                  <a:gd name="T8" fmla="*/ 152 w 305"/>
                  <a:gd name="T9" fmla="*/ 0 h 226"/>
                  <a:gd name="T10" fmla="*/ 152 w 305"/>
                  <a:gd name="T11" fmla="*/ 174 h 226"/>
                  <a:gd name="T12" fmla="*/ 72 w 305"/>
                  <a:gd name="T13" fmla="*/ 113 h 226"/>
                  <a:gd name="T14" fmla="*/ 152 w 305"/>
                  <a:gd name="T15" fmla="*/ 52 h 226"/>
                  <a:gd name="T16" fmla="*/ 232 w 305"/>
                  <a:gd name="T17" fmla="*/ 113 h 226"/>
                  <a:gd name="T18" fmla="*/ 152 w 305"/>
                  <a:gd name="T19" fmla="*/ 17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226">
                    <a:moveTo>
                      <a:pt x="152" y="0"/>
                    </a:moveTo>
                    <a:cubicBezTo>
                      <a:pt x="55" y="0"/>
                      <a:pt x="0" y="41"/>
                      <a:pt x="0" y="113"/>
                    </a:cubicBezTo>
                    <a:cubicBezTo>
                      <a:pt x="0" y="185"/>
                      <a:pt x="55" y="226"/>
                      <a:pt x="152" y="226"/>
                    </a:cubicBezTo>
                    <a:cubicBezTo>
                      <a:pt x="249" y="226"/>
                      <a:pt x="305" y="185"/>
                      <a:pt x="305" y="113"/>
                    </a:cubicBezTo>
                    <a:cubicBezTo>
                      <a:pt x="305" y="41"/>
                      <a:pt x="249" y="0"/>
                      <a:pt x="152" y="0"/>
                    </a:cubicBezTo>
                    <a:moveTo>
                      <a:pt x="152" y="174"/>
                    </a:moveTo>
                    <a:cubicBezTo>
                      <a:pt x="99" y="174"/>
                      <a:pt x="72" y="153"/>
                      <a:pt x="72" y="113"/>
                    </a:cubicBezTo>
                    <a:cubicBezTo>
                      <a:pt x="72" y="72"/>
                      <a:pt x="99" y="52"/>
                      <a:pt x="152" y="52"/>
                    </a:cubicBezTo>
                    <a:cubicBezTo>
                      <a:pt x="205" y="52"/>
                      <a:pt x="232" y="72"/>
                      <a:pt x="232" y="113"/>
                    </a:cubicBezTo>
                    <a:cubicBezTo>
                      <a:pt x="232" y="153"/>
                      <a:pt x="205" y="174"/>
                      <a:pt x="152" y="174"/>
                    </a:cubicBezTo>
                  </a:path>
                </a:pathLst>
              </a:custGeom>
              <a:solidFill>
                <a:srgbClr val="E81A40"/>
              </a:solidFill>
              <a:ln>
                <a:noFill/>
              </a:ln>
            </p:spPr>
            <p:txBody>
              <a:bodyPr anchor="ctr"/>
              <a:lstStyle/>
              <a:p>
                <a:pPr algn="ctr"/>
                <a:endParaRPr>
                  <a:cs typeface="+mn-ea"/>
                  <a:sym typeface="+mn-lt"/>
                </a:endParaRPr>
              </a:p>
            </p:txBody>
          </p:sp>
          <p:sp>
            <p:nvSpPr>
              <p:cNvPr id="26" name="ïŝ1îḋe">
                <a:extLst>
                  <a:ext uri="{FF2B5EF4-FFF2-40B4-BE49-F238E27FC236}">
                    <a16:creationId xmlns:a16="http://schemas.microsoft.com/office/drawing/2014/main" id="{5A4D2CB7-BF6A-40B6-ACFA-97DE9C04DF81}"/>
                  </a:ext>
                </a:extLst>
              </p:cNvPr>
              <p:cNvSpPr/>
              <p:nvPr/>
            </p:nvSpPr>
            <p:spPr bwMode="auto">
              <a:xfrm>
                <a:off x="6877288" y="3161207"/>
                <a:ext cx="759202" cy="625306"/>
              </a:xfrm>
              <a:custGeom>
                <a:avLst/>
                <a:gdLst>
                  <a:gd name="T0" fmla="*/ 0 w 265"/>
                  <a:gd name="T1" fmla="*/ 0 h 218"/>
                  <a:gd name="T2" fmla="*/ 0 w 265"/>
                  <a:gd name="T3" fmla="*/ 49 h 218"/>
                  <a:gd name="T4" fmla="*/ 92 w 265"/>
                  <a:gd name="T5" fmla="*/ 49 h 218"/>
                  <a:gd name="T6" fmla="*/ 91 w 265"/>
                  <a:gd name="T7" fmla="*/ 198 h 218"/>
                  <a:gd name="T8" fmla="*/ 132 w 265"/>
                  <a:gd name="T9" fmla="*/ 218 h 218"/>
                  <a:gd name="T10" fmla="*/ 173 w 265"/>
                  <a:gd name="T11" fmla="*/ 198 h 218"/>
                  <a:gd name="T12" fmla="*/ 173 w 265"/>
                  <a:gd name="T13" fmla="*/ 49 h 218"/>
                  <a:gd name="T14" fmla="*/ 265 w 265"/>
                  <a:gd name="T15" fmla="*/ 49 h 218"/>
                  <a:gd name="T16" fmla="*/ 265 w 265"/>
                  <a:gd name="T17" fmla="*/ 0 h 218"/>
                  <a:gd name="T18" fmla="*/ 0 w 265"/>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18">
                    <a:moveTo>
                      <a:pt x="0" y="0"/>
                    </a:moveTo>
                    <a:cubicBezTo>
                      <a:pt x="0" y="49"/>
                      <a:pt x="0" y="49"/>
                      <a:pt x="0" y="49"/>
                    </a:cubicBezTo>
                    <a:cubicBezTo>
                      <a:pt x="92" y="49"/>
                      <a:pt x="92" y="49"/>
                      <a:pt x="92" y="49"/>
                    </a:cubicBezTo>
                    <a:cubicBezTo>
                      <a:pt x="92" y="53"/>
                      <a:pt x="91" y="198"/>
                      <a:pt x="91" y="198"/>
                    </a:cubicBezTo>
                    <a:cubicBezTo>
                      <a:pt x="91" y="213"/>
                      <a:pt x="113" y="218"/>
                      <a:pt x="132" y="218"/>
                    </a:cubicBezTo>
                    <a:cubicBezTo>
                      <a:pt x="151" y="218"/>
                      <a:pt x="173" y="213"/>
                      <a:pt x="173" y="198"/>
                    </a:cubicBezTo>
                    <a:cubicBezTo>
                      <a:pt x="173" y="49"/>
                      <a:pt x="173" y="49"/>
                      <a:pt x="173" y="49"/>
                    </a:cubicBezTo>
                    <a:cubicBezTo>
                      <a:pt x="265" y="49"/>
                      <a:pt x="265" y="49"/>
                      <a:pt x="265" y="49"/>
                    </a:cubicBezTo>
                    <a:cubicBezTo>
                      <a:pt x="265" y="0"/>
                      <a:pt x="265" y="0"/>
                      <a:pt x="265" y="0"/>
                    </a:cubicBezTo>
                    <a:lnTo>
                      <a:pt x="0" y="0"/>
                    </a:lnTo>
                    <a:close/>
                  </a:path>
                </a:pathLst>
              </a:custGeom>
              <a:solidFill>
                <a:srgbClr val="E81A40"/>
              </a:solidFill>
              <a:ln>
                <a:noFill/>
              </a:ln>
            </p:spPr>
            <p:txBody>
              <a:bodyPr anchor="ctr"/>
              <a:lstStyle/>
              <a:p>
                <a:pPr algn="ctr"/>
                <a:endParaRPr>
                  <a:cs typeface="+mn-ea"/>
                  <a:sym typeface="+mn-lt"/>
                </a:endParaRPr>
              </a:p>
            </p:txBody>
          </p:sp>
          <p:sp>
            <p:nvSpPr>
              <p:cNvPr id="27" name="îSḻiďê">
                <a:extLst>
                  <a:ext uri="{FF2B5EF4-FFF2-40B4-BE49-F238E27FC236}">
                    <a16:creationId xmlns:a16="http://schemas.microsoft.com/office/drawing/2014/main" id="{FD6C172C-85B7-45BE-B474-ECAECC8BFC0B}"/>
                  </a:ext>
                </a:extLst>
              </p:cNvPr>
              <p:cNvSpPr/>
              <p:nvPr/>
            </p:nvSpPr>
            <p:spPr bwMode="auto">
              <a:xfrm>
                <a:off x="8646914" y="3152926"/>
                <a:ext cx="710887" cy="630825"/>
              </a:xfrm>
              <a:custGeom>
                <a:avLst/>
                <a:gdLst>
                  <a:gd name="T0" fmla="*/ 137 w 248"/>
                  <a:gd name="T1" fmla="*/ 169 h 220"/>
                  <a:gd name="T2" fmla="*/ 90 w 248"/>
                  <a:gd name="T3" fmla="*/ 158 h 220"/>
                  <a:gd name="T4" fmla="*/ 78 w 248"/>
                  <a:gd name="T5" fmla="*/ 124 h 220"/>
                  <a:gd name="T6" fmla="*/ 78 w 248"/>
                  <a:gd name="T7" fmla="*/ 19 h 220"/>
                  <a:gd name="T8" fmla="*/ 39 w 248"/>
                  <a:gd name="T9" fmla="*/ 0 h 220"/>
                  <a:gd name="T10" fmla="*/ 0 w 248"/>
                  <a:gd name="T11" fmla="*/ 19 h 220"/>
                  <a:gd name="T12" fmla="*/ 0 w 248"/>
                  <a:gd name="T13" fmla="*/ 52 h 220"/>
                  <a:gd name="T14" fmla="*/ 0 w 248"/>
                  <a:gd name="T15" fmla="*/ 121 h 220"/>
                  <a:gd name="T16" fmla="*/ 38 w 248"/>
                  <a:gd name="T17" fmla="*/ 203 h 220"/>
                  <a:gd name="T18" fmla="*/ 180 w 248"/>
                  <a:gd name="T19" fmla="*/ 219 h 220"/>
                  <a:gd name="T20" fmla="*/ 248 w 248"/>
                  <a:gd name="T21" fmla="*/ 219 h 220"/>
                  <a:gd name="T22" fmla="*/ 248 w 248"/>
                  <a:gd name="T23" fmla="*/ 209 h 220"/>
                  <a:gd name="T24" fmla="*/ 248 w 248"/>
                  <a:gd name="T25" fmla="*/ 169 h 220"/>
                  <a:gd name="T26" fmla="*/ 137 w 248"/>
                  <a:gd name="T27" fmla="*/ 1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20">
                    <a:moveTo>
                      <a:pt x="137" y="169"/>
                    </a:moveTo>
                    <a:cubicBezTo>
                      <a:pt x="114" y="169"/>
                      <a:pt x="99" y="165"/>
                      <a:pt x="90" y="158"/>
                    </a:cubicBezTo>
                    <a:cubicBezTo>
                      <a:pt x="80" y="149"/>
                      <a:pt x="78" y="135"/>
                      <a:pt x="78" y="124"/>
                    </a:cubicBezTo>
                    <a:cubicBezTo>
                      <a:pt x="78" y="19"/>
                      <a:pt x="78" y="19"/>
                      <a:pt x="78" y="19"/>
                    </a:cubicBezTo>
                    <a:cubicBezTo>
                      <a:pt x="78" y="5"/>
                      <a:pt x="57" y="0"/>
                      <a:pt x="39" y="0"/>
                    </a:cubicBezTo>
                    <a:cubicBezTo>
                      <a:pt x="21" y="0"/>
                      <a:pt x="0" y="5"/>
                      <a:pt x="0" y="19"/>
                    </a:cubicBezTo>
                    <a:cubicBezTo>
                      <a:pt x="0" y="52"/>
                      <a:pt x="0" y="52"/>
                      <a:pt x="0" y="52"/>
                    </a:cubicBezTo>
                    <a:cubicBezTo>
                      <a:pt x="0" y="121"/>
                      <a:pt x="0" y="121"/>
                      <a:pt x="0" y="121"/>
                    </a:cubicBezTo>
                    <a:cubicBezTo>
                      <a:pt x="0" y="160"/>
                      <a:pt x="13" y="188"/>
                      <a:pt x="38" y="203"/>
                    </a:cubicBezTo>
                    <a:cubicBezTo>
                      <a:pt x="69" y="220"/>
                      <a:pt x="125" y="220"/>
                      <a:pt x="180" y="219"/>
                    </a:cubicBezTo>
                    <a:cubicBezTo>
                      <a:pt x="248" y="219"/>
                      <a:pt x="248" y="219"/>
                      <a:pt x="248" y="219"/>
                    </a:cubicBezTo>
                    <a:cubicBezTo>
                      <a:pt x="248" y="209"/>
                      <a:pt x="248" y="209"/>
                      <a:pt x="248" y="209"/>
                    </a:cubicBezTo>
                    <a:cubicBezTo>
                      <a:pt x="248" y="169"/>
                      <a:pt x="248" y="169"/>
                      <a:pt x="248" y="169"/>
                    </a:cubicBezTo>
                    <a:lnTo>
                      <a:pt x="137" y="169"/>
                    </a:lnTo>
                    <a:close/>
                  </a:path>
                </a:pathLst>
              </a:custGeom>
              <a:solidFill>
                <a:srgbClr val="E81A40"/>
              </a:solidFill>
              <a:ln>
                <a:noFill/>
              </a:ln>
            </p:spPr>
            <p:txBody>
              <a:bodyPr anchor="ctr"/>
              <a:lstStyle/>
              <a:p>
                <a:pPr algn="ctr"/>
                <a:endParaRPr>
                  <a:cs typeface="+mn-ea"/>
                  <a:sym typeface="+mn-lt"/>
                </a:endParaRPr>
              </a:p>
            </p:txBody>
          </p:sp>
          <p:sp>
            <p:nvSpPr>
              <p:cNvPr id="28" name="ïṧḻíḍé">
                <a:extLst>
                  <a:ext uri="{FF2B5EF4-FFF2-40B4-BE49-F238E27FC236}">
                    <a16:creationId xmlns:a16="http://schemas.microsoft.com/office/drawing/2014/main" id="{8EE9CD49-DA9D-4282-9042-F6F55533E968}"/>
                  </a:ext>
                </a:extLst>
              </p:cNvPr>
              <p:cNvSpPr/>
              <p:nvPr/>
            </p:nvSpPr>
            <p:spPr bwMode="auto">
              <a:xfrm>
                <a:off x="5118702" y="2972102"/>
                <a:ext cx="920702" cy="814415"/>
              </a:xfrm>
              <a:custGeom>
                <a:avLst/>
                <a:gdLst>
                  <a:gd name="T0" fmla="*/ 111 w 321"/>
                  <a:gd name="T1" fmla="*/ 216 h 284"/>
                  <a:gd name="T2" fmla="*/ 198 w 321"/>
                  <a:gd name="T3" fmla="*/ 284 h 284"/>
                  <a:gd name="T4" fmla="*/ 198 w 321"/>
                  <a:gd name="T5" fmla="*/ 54 h 284"/>
                  <a:gd name="T6" fmla="*/ 321 w 321"/>
                  <a:gd name="T7" fmla="*/ 54 h 284"/>
                  <a:gd name="T8" fmla="*/ 321 w 321"/>
                  <a:gd name="T9" fmla="*/ 0 h 284"/>
                  <a:gd name="T10" fmla="*/ 0 w 321"/>
                  <a:gd name="T11" fmla="*/ 0 h 284"/>
                  <a:gd name="T12" fmla="*/ 0 w 321"/>
                  <a:gd name="T13" fmla="*/ 54 h 284"/>
                  <a:gd name="T14" fmla="*/ 111 w 321"/>
                  <a:gd name="T15" fmla="*/ 54 h 284"/>
                  <a:gd name="T16" fmla="*/ 111 w 321"/>
                  <a:gd name="T17" fmla="*/ 21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284">
                    <a:moveTo>
                      <a:pt x="111" y="216"/>
                    </a:moveTo>
                    <a:cubicBezTo>
                      <a:pt x="111" y="254"/>
                      <a:pt x="143" y="280"/>
                      <a:pt x="198" y="284"/>
                    </a:cubicBezTo>
                    <a:cubicBezTo>
                      <a:pt x="198" y="54"/>
                      <a:pt x="198" y="54"/>
                      <a:pt x="198" y="54"/>
                    </a:cubicBezTo>
                    <a:cubicBezTo>
                      <a:pt x="321" y="54"/>
                      <a:pt x="321" y="54"/>
                      <a:pt x="321" y="54"/>
                    </a:cubicBezTo>
                    <a:cubicBezTo>
                      <a:pt x="321" y="0"/>
                      <a:pt x="321" y="0"/>
                      <a:pt x="321" y="0"/>
                    </a:cubicBezTo>
                    <a:cubicBezTo>
                      <a:pt x="0" y="0"/>
                      <a:pt x="0" y="0"/>
                      <a:pt x="0" y="0"/>
                    </a:cubicBezTo>
                    <a:cubicBezTo>
                      <a:pt x="0" y="54"/>
                      <a:pt x="0" y="54"/>
                      <a:pt x="0" y="54"/>
                    </a:cubicBezTo>
                    <a:cubicBezTo>
                      <a:pt x="111" y="54"/>
                      <a:pt x="111" y="54"/>
                      <a:pt x="111" y="54"/>
                    </a:cubicBezTo>
                    <a:lnTo>
                      <a:pt x="111" y="216"/>
                    </a:lnTo>
                    <a:close/>
                  </a:path>
                </a:pathLst>
              </a:custGeom>
              <a:solidFill>
                <a:srgbClr val="E81A40"/>
              </a:solidFill>
              <a:ln>
                <a:noFill/>
              </a:ln>
            </p:spPr>
            <p:txBody>
              <a:bodyPr anchor="ctr"/>
              <a:lstStyle/>
              <a:p>
                <a:pPr algn="ctr"/>
                <a:endParaRPr>
                  <a:cs typeface="+mn-ea"/>
                  <a:sym typeface="+mn-lt"/>
                </a:endParaRPr>
              </a:p>
            </p:txBody>
          </p:sp>
          <p:sp>
            <p:nvSpPr>
              <p:cNvPr id="29" name="iṣ1iḓê">
                <a:extLst>
                  <a:ext uri="{FF2B5EF4-FFF2-40B4-BE49-F238E27FC236}">
                    <a16:creationId xmlns:a16="http://schemas.microsoft.com/office/drawing/2014/main" id="{73423CEB-E108-4F1A-A475-BD7E387C3322}"/>
                  </a:ext>
                </a:extLst>
              </p:cNvPr>
              <p:cNvSpPr/>
              <p:nvPr/>
            </p:nvSpPr>
            <p:spPr bwMode="auto">
              <a:xfrm>
                <a:off x="7606119" y="3152926"/>
                <a:ext cx="951073" cy="628068"/>
              </a:xfrm>
              <a:custGeom>
                <a:avLst/>
                <a:gdLst>
                  <a:gd name="T0" fmla="*/ 332 w 332"/>
                  <a:gd name="T1" fmla="*/ 219 h 219"/>
                  <a:gd name="T2" fmla="*/ 330 w 332"/>
                  <a:gd name="T3" fmla="*/ 211 h 219"/>
                  <a:gd name="T4" fmla="*/ 189 w 332"/>
                  <a:gd name="T5" fmla="*/ 6 h 219"/>
                  <a:gd name="T6" fmla="*/ 166 w 332"/>
                  <a:gd name="T7" fmla="*/ 0 h 219"/>
                  <a:gd name="T8" fmla="*/ 142 w 332"/>
                  <a:gd name="T9" fmla="*/ 6 h 219"/>
                  <a:gd name="T10" fmla="*/ 2 w 332"/>
                  <a:gd name="T11" fmla="*/ 211 h 219"/>
                  <a:gd name="T12" fmla="*/ 0 w 332"/>
                  <a:gd name="T13" fmla="*/ 219 h 219"/>
                  <a:gd name="T14" fmla="*/ 72 w 332"/>
                  <a:gd name="T15" fmla="*/ 219 h 219"/>
                  <a:gd name="T16" fmla="*/ 73 w 332"/>
                  <a:gd name="T17" fmla="*/ 213 h 219"/>
                  <a:gd name="T18" fmla="*/ 87 w 332"/>
                  <a:gd name="T19" fmla="*/ 173 h 219"/>
                  <a:gd name="T20" fmla="*/ 245 w 332"/>
                  <a:gd name="T21" fmla="*/ 173 h 219"/>
                  <a:gd name="T22" fmla="*/ 258 w 332"/>
                  <a:gd name="T23" fmla="*/ 213 h 219"/>
                  <a:gd name="T24" fmla="*/ 260 w 332"/>
                  <a:gd name="T25" fmla="*/ 219 h 219"/>
                  <a:gd name="T26" fmla="*/ 332 w 332"/>
                  <a:gd name="T27" fmla="*/ 219 h 219"/>
                  <a:gd name="T28" fmla="*/ 112 w 332"/>
                  <a:gd name="T29" fmla="*/ 127 h 219"/>
                  <a:gd name="T30" fmla="*/ 166 w 332"/>
                  <a:gd name="T31" fmla="*/ 63 h 219"/>
                  <a:gd name="T32" fmla="*/ 219 w 332"/>
                  <a:gd name="T33" fmla="*/ 127 h 219"/>
                  <a:gd name="T34" fmla="*/ 112 w 332"/>
                  <a:gd name="T35" fmla="*/ 12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332" y="219"/>
                    </a:moveTo>
                    <a:cubicBezTo>
                      <a:pt x="330" y="211"/>
                      <a:pt x="330" y="211"/>
                      <a:pt x="330" y="211"/>
                    </a:cubicBezTo>
                    <a:cubicBezTo>
                      <a:pt x="312" y="122"/>
                      <a:pt x="210" y="21"/>
                      <a:pt x="189" y="6"/>
                    </a:cubicBezTo>
                    <a:cubicBezTo>
                      <a:pt x="183" y="1"/>
                      <a:pt x="175" y="0"/>
                      <a:pt x="166" y="0"/>
                    </a:cubicBezTo>
                    <a:cubicBezTo>
                      <a:pt x="156" y="0"/>
                      <a:pt x="149" y="1"/>
                      <a:pt x="142" y="6"/>
                    </a:cubicBezTo>
                    <a:cubicBezTo>
                      <a:pt x="121" y="21"/>
                      <a:pt x="20" y="122"/>
                      <a:pt x="2" y="211"/>
                    </a:cubicBezTo>
                    <a:cubicBezTo>
                      <a:pt x="0" y="219"/>
                      <a:pt x="0" y="219"/>
                      <a:pt x="0" y="219"/>
                    </a:cubicBezTo>
                    <a:cubicBezTo>
                      <a:pt x="72" y="219"/>
                      <a:pt x="72" y="219"/>
                      <a:pt x="72" y="219"/>
                    </a:cubicBezTo>
                    <a:cubicBezTo>
                      <a:pt x="73" y="213"/>
                      <a:pt x="73" y="213"/>
                      <a:pt x="73" y="213"/>
                    </a:cubicBezTo>
                    <a:cubicBezTo>
                      <a:pt x="76" y="200"/>
                      <a:pt x="81" y="187"/>
                      <a:pt x="87" y="173"/>
                    </a:cubicBezTo>
                    <a:cubicBezTo>
                      <a:pt x="245" y="173"/>
                      <a:pt x="245" y="173"/>
                      <a:pt x="245" y="173"/>
                    </a:cubicBezTo>
                    <a:cubicBezTo>
                      <a:pt x="251" y="187"/>
                      <a:pt x="256" y="200"/>
                      <a:pt x="258" y="213"/>
                    </a:cubicBezTo>
                    <a:cubicBezTo>
                      <a:pt x="260" y="219"/>
                      <a:pt x="260" y="219"/>
                      <a:pt x="260" y="219"/>
                    </a:cubicBezTo>
                    <a:cubicBezTo>
                      <a:pt x="332" y="219"/>
                      <a:pt x="332" y="219"/>
                      <a:pt x="332" y="219"/>
                    </a:cubicBezTo>
                    <a:moveTo>
                      <a:pt x="112" y="127"/>
                    </a:moveTo>
                    <a:cubicBezTo>
                      <a:pt x="127" y="105"/>
                      <a:pt x="146" y="82"/>
                      <a:pt x="166" y="63"/>
                    </a:cubicBezTo>
                    <a:cubicBezTo>
                      <a:pt x="186" y="82"/>
                      <a:pt x="204" y="105"/>
                      <a:pt x="219" y="127"/>
                    </a:cubicBezTo>
                    <a:lnTo>
                      <a:pt x="112" y="127"/>
                    </a:lnTo>
                    <a:close/>
                  </a:path>
                </a:pathLst>
              </a:custGeom>
              <a:solidFill>
                <a:srgbClr val="E81A40"/>
              </a:solidFill>
              <a:ln>
                <a:noFill/>
              </a:ln>
            </p:spPr>
            <p:txBody>
              <a:bodyPr anchor="ctr"/>
              <a:lstStyle/>
              <a:p>
                <a:pPr algn="ctr"/>
                <a:endParaRPr>
                  <a:cs typeface="+mn-ea"/>
                  <a:sym typeface="+mn-lt"/>
                </a:endParaRPr>
              </a:p>
            </p:txBody>
          </p:sp>
        </p:grpSp>
      </p:grpSp>
      <p:sp>
        <p:nvSpPr>
          <p:cNvPr id="2" name="日期占位符 1">
            <a:extLst>
              <a:ext uri="{FF2B5EF4-FFF2-40B4-BE49-F238E27FC236}">
                <a16:creationId xmlns:a16="http://schemas.microsoft.com/office/drawing/2014/main" id="{E7317D80-37E1-453D-8214-11F9F6C2A16D}"/>
              </a:ext>
            </a:extLst>
          </p:cNvPr>
          <p:cNvSpPr>
            <a:spLocks noGrp="1"/>
          </p:cNvSpPr>
          <p:nvPr>
            <p:ph type="dt" sz="half" idx="10"/>
          </p:nvPr>
        </p:nvSpPr>
        <p:spPr/>
        <p:txBody>
          <a:bodyPr/>
          <a:lstStyle/>
          <a:p>
            <a:fld id="{518E9B35-B936-4EAF-96CC-123C1EB6B6B1}" type="datetime1">
              <a:rPr lang="zh-CN" altLang="en-US" smtClean="0">
                <a:cs typeface="+mn-ea"/>
                <a:sym typeface="+mn-lt"/>
              </a:rPr>
              <a:t>2022/8/22</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C9E8D06-BD08-48B2-9FA0-7F9A95C9B9A9}"/>
              </a:ext>
            </a:extLst>
          </p:cNvPr>
          <p:cNvSpPr>
            <a:spLocks noGrp="1"/>
          </p:cNvSpPr>
          <p:nvPr>
            <p:ph type="sldNum" sz="quarter" idx="12"/>
          </p:nvPr>
        </p:nvSpPr>
        <p:spPr/>
        <p:txBody>
          <a:bodyPr/>
          <a:lstStyle/>
          <a:p>
            <a:fld id="{AA4E786F-588D-4932-A7B2-AE3451FA4ACA}" type="slidenum">
              <a:rPr lang="zh-CN" altLang="en-US" smtClean="0">
                <a:cs typeface="+mn-ea"/>
                <a:sym typeface="+mn-lt"/>
              </a:rPr>
              <a:pPr/>
              <a:t>1</a:t>
            </a:fld>
            <a:endParaRPr lang="zh-CN" altLang="en-US" dirty="0">
              <a:cs typeface="+mn-ea"/>
              <a:sym typeface="+mn-lt"/>
            </a:endParaRPr>
          </a:p>
        </p:txBody>
      </p:sp>
      <p:pic>
        <p:nvPicPr>
          <p:cNvPr id="31" name="图片 30">
            <a:extLst>
              <a:ext uri="{FF2B5EF4-FFF2-40B4-BE49-F238E27FC236}">
                <a16:creationId xmlns:a16="http://schemas.microsoft.com/office/drawing/2014/main" id="{6146C8DA-B9E4-43CB-B98C-480AE6E8A6B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30" name="Explosion 2 3">
            <a:extLst>
              <a:ext uri="{FF2B5EF4-FFF2-40B4-BE49-F238E27FC236}">
                <a16:creationId xmlns:a16="http://schemas.microsoft.com/office/drawing/2014/main" id="{19BCC7DC-BA54-4533-95A9-127299610909}"/>
              </a:ext>
            </a:extLst>
          </p:cNvPr>
          <p:cNvSpPr/>
          <p:nvPr/>
        </p:nvSpPr>
        <p:spPr>
          <a:xfrm rot="20532268">
            <a:off x="405236" y="1158615"/>
            <a:ext cx="2354096" cy="1054667"/>
          </a:xfrm>
          <a:prstGeom prst="irregularSeal2">
            <a:avLst/>
          </a:prstGeom>
          <a:solidFill>
            <a:schemeClr val="accent5">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经典应用</a:t>
            </a:r>
            <a:endParaRPr lang="en-US" altLang="zh-CN" sz="1600" dirty="0">
              <a:cs typeface="+mn-ea"/>
              <a:sym typeface="+mn-lt"/>
            </a:endParaRPr>
          </a:p>
        </p:txBody>
      </p:sp>
    </p:spTree>
    <p:custDataLst>
      <p:tags r:id="rId2"/>
    </p:custDataLst>
    <p:extLst>
      <p:ext uri="{BB962C8B-B14F-4D97-AF65-F5344CB8AC3E}">
        <p14:creationId xmlns:p14="http://schemas.microsoft.com/office/powerpoint/2010/main" val="38251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fltVal val="0"/>
                                          </p:val>
                                        </p:tav>
                                        <p:tav tm="100000">
                                          <p:val>
                                            <p:strVal val="#ppt_h"/>
                                          </p:val>
                                        </p:tav>
                                      </p:tavLst>
                                    </p:anim>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12" name="矩形 11">
            <a:extLst>
              <a:ext uri="{FF2B5EF4-FFF2-40B4-BE49-F238E27FC236}">
                <a16:creationId xmlns:a16="http://schemas.microsoft.com/office/drawing/2014/main" id="{0FB3B4A3-EC5F-4038-BBC8-76FEE887B1FD}"/>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地热能源开发中的应用</a:t>
            </a:r>
            <a:endParaRPr lang="zh-CN" altLang="en-US" sz="4000" dirty="0">
              <a:solidFill>
                <a:schemeClr val="accent1"/>
              </a:solidFill>
              <a:cs typeface="+mn-ea"/>
              <a:sym typeface="+mn-lt"/>
            </a:endParaRPr>
          </a:p>
        </p:txBody>
      </p:sp>
      <p:sp>
        <p:nvSpPr>
          <p:cNvPr id="20" name="Rectangle 97">
            <a:extLst>
              <a:ext uri="{FF2B5EF4-FFF2-40B4-BE49-F238E27FC236}">
                <a16:creationId xmlns:a16="http://schemas.microsoft.com/office/drawing/2014/main" id="{2BB42566-C6BF-804D-B191-7E56B0A983A8}"/>
              </a:ext>
            </a:extLst>
          </p:cNvPr>
          <p:cNvSpPr>
            <a:spLocks noChangeArrowheads="1"/>
          </p:cNvSpPr>
          <p:nvPr/>
        </p:nvSpPr>
        <p:spPr bwMode="auto">
          <a:xfrm>
            <a:off x="482600" y="990600"/>
            <a:ext cx="8782987" cy="2321829"/>
          </a:xfrm>
          <a:prstGeom prst="rect">
            <a:avLst/>
          </a:prstGeom>
          <a:solidFill>
            <a:schemeClr val="accent6">
              <a:lumMod val="75000"/>
            </a:schemeClr>
          </a:solidFill>
          <a:ln w="9525" algn="ctr">
            <a:noFill/>
            <a:miter lim="800000"/>
          </a:ln>
          <a:effectLst>
            <a:outerShdw blurRad="50800" dist="38100" dir="18900000" algn="bl" rotWithShape="0">
              <a:prstClr val="black">
                <a:alpha val="40000"/>
              </a:prstClr>
            </a:outerShdw>
          </a:effectLst>
        </p:spPr>
        <p:txBody>
          <a:bodyPr wrap="square" lIns="80433" tIns="40215" rIns="80433" bIns="40215">
            <a:spAutoFit/>
          </a:bodyPr>
          <a:lstStyle/>
          <a:p>
            <a:pPr marL="342900" indent="-342900" algn="just" defTabSz="804545" fontAlgn="ctr">
              <a:lnSpc>
                <a:spcPct val="130000"/>
              </a:lnSpc>
              <a:spcBef>
                <a:spcPts val="0"/>
              </a:spcBef>
              <a:buFont typeface="Wingdings" panose="05000000000000000000" charset="0"/>
              <a:buChar char="l"/>
            </a:pPr>
            <a:r>
              <a:rPr lang="en-US" altLang="zh-CN" dirty="0">
                <a:solidFill>
                  <a:schemeClr val="bg1"/>
                </a:solidFill>
                <a:cs typeface="+mn-ea"/>
                <a:sym typeface="+mn-lt"/>
              </a:rPr>
              <a:t>2020</a:t>
            </a:r>
            <a:r>
              <a:rPr lang="zh-CN" altLang="en-US" dirty="0">
                <a:solidFill>
                  <a:schemeClr val="bg1"/>
                </a:solidFill>
                <a:cs typeface="+mn-ea"/>
                <a:sym typeface="+mn-lt"/>
              </a:rPr>
              <a:t>年</a:t>
            </a:r>
            <a:r>
              <a:rPr lang="en-US" altLang="zh-CN" dirty="0">
                <a:solidFill>
                  <a:schemeClr val="bg1"/>
                </a:solidFill>
                <a:cs typeface="+mn-ea"/>
                <a:sym typeface="+mn-lt"/>
              </a:rPr>
              <a:t>9</a:t>
            </a:r>
            <a:r>
              <a:rPr lang="zh-CN" altLang="en-US" dirty="0">
                <a:solidFill>
                  <a:schemeClr val="bg1"/>
                </a:solidFill>
                <a:cs typeface="+mn-ea"/>
                <a:sym typeface="+mn-lt"/>
              </a:rPr>
              <a:t>月</a:t>
            </a:r>
            <a:r>
              <a:rPr lang="en-US" altLang="zh-CN" dirty="0">
                <a:solidFill>
                  <a:schemeClr val="bg1"/>
                </a:solidFill>
                <a:cs typeface="+mn-ea"/>
                <a:sym typeface="+mn-lt"/>
              </a:rPr>
              <a:t>22</a:t>
            </a:r>
            <a:r>
              <a:rPr lang="zh-CN" altLang="en-US" dirty="0">
                <a:solidFill>
                  <a:schemeClr val="bg1"/>
                </a:solidFill>
                <a:cs typeface="+mn-ea"/>
                <a:sym typeface="+mn-lt"/>
              </a:rPr>
              <a:t>日，习近平总书记提出：二氧化碳排放力争于</a:t>
            </a:r>
            <a:r>
              <a:rPr lang="en-US" altLang="zh-CN" dirty="0">
                <a:solidFill>
                  <a:schemeClr val="bg1"/>
                </a:solidFill>
                <a:cs typeface="+mn-ea"/>
                <a:sym typeface="+mn-lt"/>
              </a:rPr>
              <a:t>2030</a:t>
            </a:r>
            <a:r>
              <a:rPr lang="zh-CN" altLang="en-US" dirty="0">
                <a:solidFill>
                  <a:schemeClr val="bg1"/>
                </a:solidFill>
                <a:cs typeface="+mn-ea"/>
                <a:sym typeface="+mn-lt"/>
              </a:rPr>
              <a:t>年前达到峰值，争取于</a:t>
            </a:r>
            <a:r>
              <a:rPr lang="en-US" altLang="zh-CN" dirty="0">
                <a:solidFill>
                  <a:schemeClr val="bg1"/>
                </a:solidFill>
                <a:cs typeface="+mn-ea"/>
                <a:sym typeface="+mn-lt"/>
              </a:rPr>
              <a:t>2060</a:t>
            </a:r>
            <a:r>
              <a:rPr lang="zh-CN" altLang="en-US" dirty="0">
                <a:solidFill>
                  <a:schemeClr val="bg1"/>
                </a:solidFill>
                <a:cs typeface="+mn-ea"/>
                <a:sym typeface="+mn-lt"/>
              </a:rPr>
              <a:t>年前实现碳中和；</a:t>
            </a:r>
            <a:r>
              <a:rPr lang="en-US" altLang="zh-CN" dirty="0">
                <a:solidFill>
                  <a:schemeClr val="bg1"/>
                </a:solidFill>
                <a:cs typeface="+mn-ea"/>
                <a:sym typeface="+mn-lt"/>
              </a:rPr>
              <a:t>2030</a:t>
            </a:r>
            <a:r>
              <a:rPr lang="zh-CN" altLang="en-US" dirty="0">
                <a:solidFill>
                  <a:schemeClr val="bg1"/>
                </a:solidFill>
                <a:cs typeface="+mn-ea"/>
                <a:sym typeface="+mn-lt"/>
              </a:rPr>
              <a:t>年的目标是单位国内生产总值二氧化碳排放量比</a:t>
            </a:r>
            <a:r>
              <a:rPr lang="en-US" altLang="zh-CN" dirty="0">
                <a:solidFill>
                  <a:schemeClr val="bg1"/>
                </a:solidFill>
                <a:cs typeface="+mn-ea"/>
                <a:sym typeface="+mn-lt"/>
              </a:rPr>
              <a:t>2005</a:t>
            </a:r>
            <a:r>
              <a:rPr lang="zh-CN" altLang="en-US" dirty="0">
                <a:solidFill>
                  <a:schemeClr val="bg1"/>
                </a:solidFill>
                <a:cs typeface="+mn-ea"/>
                <a:sym typeface="+mn-lt"/>
              </a:rPr>
              <a:t>年下降</a:t>
            </a:r>
            <a:r>
              <a:rPr lang="en-US" altLang="zh-CN" dirty="0">
                <a:solidFill>
                  <a:schemeClr val="bg1"/>
                </a:solidFill>
                <a:cs typeface="+mn-ea"/>
                <a:sym typeface="+mn-lt"/>
              </a:rPr>
              <a:t>65%</a:t>
            </a:r>
            <a:r>
              <a:rPr lang="zh-CN" altLang="en-US" dirty="0">
                <a:solidFill>
                  <a:schemeClr val="bg1"/>
                </a:solidFill>
                <a:cs typeface="+mn-ea"/>
                <a:sym typeface="+mn-lt"/>
              </a:rPr>
              <a:t>以上</a:t>
            </a:r>
            <a:endParaRPr lang="en-US" altLang="zh-CN" dirty="0">
              <a:solidFill>
                <a:schemeClr val="bg1"/>
              </a:solidFill>
              <a:cs typeface="+mn-ea"/>
              <a:sym typeface="+mn-lt"/>
            </a:endParaRPr>
          </a:p>
          <a:p>
            <a:pPr marL="342900" indent="-342900" algn="just" defTabSz="804545" fontAlgn="ctr">
              <a:lnSpc>
                <a:spcPct val="130000"/>
              </a:lnSpc>
              <a:buFont typeface="Wingdings" panose="05000000000000000000" charset="0"/>
              <a:buChar char="l"/>
            </a:pPr>
            <a:r>
              <a:rPr lang="en-US" altLang="zh-CN" dirty="0">
                <a:solidFill>
                  <a:schemeClr val="bg1"/>
                </a:solidFill>
                <a:cs typeface="+mn-ea"/>
                <a:sym typeface="+mn-lt"/>
              </a:rPr>
              <a:t>2021</a:t>
            </a:r>
            <a:r>
              <a:rPr lang="zh-CN" altLang="en-US" dirty="0">
                <a:solidFill>
                  <a:schemeClr val="bg1"/>
                </a:solidFill>
                <a:cs typeface="+mn-ea"/>
                <a:sym typeface="+mn-lt"/>
              </a:rPr>
              <a:t>年</a:t>
            </a:r>
            <a:r>
              <a:rPr lang="en-US" altLang="zh-CN" dirty="0">
                <a:solidFill>
                  <a:schemeClr val="bg1"/>
                </a:solidFill>
                <a:cs typeface="+mn-ea"/>
                <a:sym typeface="+mn-lt"/>
              </a:rPr>
              <a:t>1</a:t>
            </a:r>
            <a:r>
              <a:rPr lang="zh-CN" altLang="en-US" dirty="0">
                <a:solidFill>
                  <a:schemeClr val="bg1"/>
                </a:solidFill>
                <a:cs typeface="+mn-ea"/>
                <a:sym typeface="+mn-lt"/>
              </a:rPr>
              <a:t>月</a:t>
            </a:r>
            <a:r>
              <a:rPr lang="en-US" altLang="zh-CN" dirty="0">
                <a:solidFill>
                  <a:schemeClr val="bg1"/>
                </a:solidFill>
                <a:cs typeface="+mn-ea"/>
                <a:sym typeface="+mn-lt"/>
              </a:rPr>
              <a:t>28</a:t>
            </a:r>
            <a:r>
              <a:rPr lang="zh-CN" altLang="en-US" dirty="0">
                <a:solidFill>
                  <a:schemeClr val="bg1"/>
                </a:solidFill>
                <a:cs typeface="+mn-ea"/>
                <a:sym typeface="+mn-lt"/>
              </a:rPr>
              <a:t>日，国家发改委能源所发布</a:t>
            </a:r>
            <a:r>
              <a:rPr lang="en-US" altLang="zh-CN" dirty="0">
                <a:solidFill>
                  <a:schemeClr val="bg1"/>
                </a:solidFill>
                <a:cs typeface="+mn-ea"/>
                <a:sym typeface="+mn-lt"/>
              </a:rPr>
              <a:t>《2020</a:t>
            </a:r>
            <a:r>
              <a:rPr lang="zh-CN" altLang="en-US" dirty="0">
                <a:solidFill>
                  <a:schemeClr val="bg1"/>
                </a:solidFill>
                <a:cs typeface="+mn-ea"/>
                <a:sym typeface="+mn-lt"/>
              </a:rPr>
              <a:t>中国可再生能源展望报告</a:t>
            </a:r>
            <a:r>
              <a:rPr lang="en-US" altLang="zh-CN" dirty="0">
                <a:solidFill>
                  <a:schemeClr val="bg1"/>
                </a:solidFill>
                <a:cs typeface="+mn-ea"/>
                <a:sym typeface="+mn-lt"/>
              </a:rPr>
              <a:t>》</a:t>
            </a:r>
          </a:p>
          <a:p>
            <a:pPr marL="342900" indent="-342900" algn="just" defTabSz="804545" fontAlgn="ctr">
              <a:lnSpc>
                <a:spcPct val="130000"/>
              </a:lnSpc>
              <a:buFont typeface="Wingdings" panose="05000000000000000000" charset="0"/>
              <a:buChar char="l"/>
            </a:pPr>
            <a:r>
              <a:rPr lang="zh-CN" altLang="en-US" dirty="0">
                <a:solidFill>
                  <a:schemeClr val="bg1"/>
                </a:solidFill>
                <a:cs typeface="+mn-ea"/>
                <a:sym typeface="+mn-lt"/>
              </a:rPr>
              <a:t>地热资源是一种清洁环保的非化石能源，也是稳定可靠的本土能源，开发利用不受地缘政治、季节、昼夜、气候等因素影响，可作为基础能源</a:t>
            </a:r>
          </a:p>
        </p:txBody>
      </p:sp>
      <p:sp>
        <p:nvSpPr>
          <p:cNvPr id="34" name="文本框 1">
            <a:extLst>
              <a:ext uri="{FF2B5EF4-FFF2-40B4-BE49-F238E27FC236}">
                <a16:creationId xmlns:a16="http://schemas.microsoft.com/office/drawing/2014/main" id="{C6FA6D59-0061-B242-A7BC-A99F5A828C42}"/>
              </a:ext>
            </a:extLst>
          </p:cNvPr>
          <p:cNvSpPr txBox="1"/>
          <p:nvPr/>
        </p:nvSpPr>
        <p:spPr>
          <a:xfrm>
            <a:off x="5343885" y="3698877"/>
            <a:ext cx="6352815" cy="2613023"/>
          </a:xfrm>
          <a:prstGeom prst="rect">
            <a:avLst/>
          </a:prstGeom>
          <a:solidFill>
            <a:schemeClr val="accent6">
              <a:lumMod val="75000"/>
            </a:schemeClr>
          </a:solidFill>
          <a:ln>
            <a:noFill/>
          </a:ln>
          <a:effectLst>
            <a:outerShdw blurRad="50800" dist="38100" dir="18900000" algn="bl" rotWithShape="0">
              <a:prstClr val="black">
                <a:alpha val="40000"/>
              </a:prstClr>
            </a:outerShdw>
          </a:effectLst>
        </p:spPr>
        <p:txBody>
          <a:bodyPr wrap="square">
            <a:spAutoFit/>
          </a:bodyPr>
          <a:lstStyle>
            <a:defPPr>
              <a:defRPr lang="zh-CN"/>
            </a:defPPr>
            <a:lvl1pPr marL="307340" indent="-307340" algn="just">
              <a:lnSpc>
                <a:spcPct val="150000"/>
              </a:lnSpc>
              <a:buClr>
                <a:srgbClr val="C00000"/>
              </a:buClr>
              <a:buFont typeface="Wingdings" panose="05000000000000000000" pitchFamily="2" charset="2"/>
              <a:buChar char="l"/>
              <a:defRPr sz="1600">
                <a:solidFill>
                  <a:srgbClr val="FF0000"/>
                </a:solidFill>
                <a:latin typeface="黑体" panose="02010609060101010101" pitchFamily="49" charset="-122"/>
                <a:ea typeface="黑体" panose="02010609060101010101" pitchFamily="49" charset="-122"/>
                <a:cs typeface="黑体" panose="02010609060101010101" pitchFamily="49" charset="-122"/>
              </a:defRPr>
            </a:lvl1pPr>
          </a:lstStyle>
          <a:p>
            <a:pPr marL="342900" indent="-342900" defTabSz="804545" fontAlgn="ctr">
              <a:lnSpc>
                <a:spcPct val="130000"/>
              </a:lnSpc>
              <a:buClrTx/>
              <a:buFont typeface="Wingdings" panose="05000000000000000000" charset="0"/>
              <a:buChar char="l"/>
            </a:pPr>
            <a:r>
              <a:rPr lang="zh-CN" altLang="en-US" sz="1800" dirty="0">
                <a:solidFill>
                  <a:schemeClr val="bg1"/>
                </a:solidFill>
                <a:latin typeface="+mn-lt"/>
                <a:ea typeface="+mn-ea"/>
                <a:cs typeface="+mn-ea"/>
                <a:sym typeface="+mn-lt"/>
              </a:rPr>
              <a:t>地热开发需要模拟多重介质（如裂隙介质与多孔介质）中的多相、多组分渗流与热量运移（多物理场耦合问题）</a:t>
            </a:r>
            <a:endParaRPr lang="en-US" altLang="zh-CN" sz="1800" dirty="0">
              <a:solidFill>
                <a:schemeClr val="bg1"/>
              </a:solidFill>
              <a:latin typeface="+mn-lt"/>
              <a:ea typeface="+mn-ea"/>
              <a:cs typeface="+mn-ea"/>
              <a:sym typeface="+mn-lt"/>
            </a:endParaRPr>
          </a:p>
          <a:p>
            <a:pPr marL="342900" indent="-342900" defTabSz="804545" fontAlgn="ctr">
              <a:lnSpc>
                <a:spcPct val="130000"/>
              </a:lnSpc>
              <a:buClrTx/>
              <a:buFont typeface="Wingdings" panose="05000000000000000000" charset="0"/>
              <a:buChar char="l"/>
            </a:pPr>
            <a:r>
              <a:rPr lang="zh-CN" altLang="en-US" sz="1800" dirty="0">
                <a:solidFill>
                  <a:schemeClr val="bg1"/>
                </a:solidFill>
                <a:latin typeface="+mn-lt"/>
                <a:ea typeface="+mn-ea"/>
                <a:cs typeface="+mn-ea"/>
                <a:sym typeface="+mn-lt"/>
              </a:rPr>
              <a:t>国外可用于地热模拟的软件包括美国的</a:t>
            </a:r>
            <a:r>
              <a:rPr lang="en-US" altLang="zh-CN" sz="1800" dirty="0">
                <a:solidFill>
                  <a:schemeClr val="bg1"/>
                </a:solidFill>
                <a:latin typeface="+mn-lt"/>
                <a:ea typeface="+mn-ea"/>
                <a:cs typeface="+mn-ea"/>
                <a:sym typeface="+mn-lt"/>
              </a:rPr>
              <a:t>Tough</a:t>
            </a:r>
            <a:r>
              <a:rPr lang="zh-CN" altLang="en-US" sz="1800" dirty="0">
                <a:solidFill>
                  <a:schemeClr val="bg1"/>
                </a:solidFill>
                <a:latin typeface="+mn-lt"/>
                <a:ea typeface="+mn-ea"/>
                <a:cs typeface="+mn-ea"/>
                <a:sym typeface="+mn-lt"/>
              </a:rPr>
              <a:t>、德国的</a:t>
            </a:r>
            <a:r>
              <a:rPr lang="en-US" altLang="zh-CN" sz="1800" dirty="0">
                <a:solidFill>
                  <a:schemeClr val="bg1"/>
                </a:solidFill>
                <a:latin typeface="+mn-lt"/>
                <a:ea typeface="+mn-ea"/>
                <a:cs typeface="+mn-ea"/>
                <a:sym typeface="+mn-lt"/>
              </a:rPr>
              <a:t>OGS</a:t>
            </a:r>
            <a:r>
              <a:rPr lang="zh-CN" altLang="en-US" sz="1800" dirty="0">
                <a:solidFill>
                  <a:schemeClr val="bg1"/>
                </a:solidFill>
                <a:latin typeface="+mn-lt"/>
                <a:ea typeface="+mn-ea"/>
                <a:cs typeface="+mn-ea"/>
                <a:sym typeface="+mn-lt"/>
              </a:rPr>
              <a:t>和</a:t>
            </a:r>
            <a:r>
              <a:rPr lang="en-US" altLang="zh-CN" sz="1800" dirty="0">
                <a:solidFill>
                  <a:schemeClr val="bg1"/>
                </a:solidFill>
                <a:latin typeface="+mn-lt"/>
                <a:ea typeface="+mn-ea"/>
                <a:cs typeface="+mn-ea"/>
                <a:sym typeface="+mn-lt"/>
              </a:rPr>
              <a:t>FEFLOW</a:t>
            </a:r>
            <a:r>
              <a:rPr lang="zh-CN" altLang="en-US" sz="1800" dirty="0">
                <a:solidFill>
                  <a:schemeClr val="bg1"/>
                </a:solidFill>
                <a:latin typeface="+mn-lt"/>
                <a:ea typeface="+mn-ea"/>
                <a:cs typeface="+mn-ea"/>
                <a:sym typeface="+mn-lt"/>
              </a:rPr>
              <a:t>、加拿大的</a:t>
            </a:r>
            <a:r>
              <a:rPr lang="en-US" altLang="zh-CN" sz="1800" dirty="0">
                <a:solidFill>
                  <a:schemeClr val="bg1"/>
                </a:solidFill>
                <a:latin typeface="+mn-lt"/>
                <a:ea typeface="+mn-ea"/>
                <a:cs typeface="+mn-ea"/>
                <a:sym typeface="+mn-lt"/>
              </a:rPr>
              <a:t>CMG</a:t>
            </a:r>
            <a:r>
              <a:rPr lang="zh-CN" altLang="en-US" sz="1800" dirty="0">
                <a:solidFill>
                  <a:schemeClr val="bg1"/>
                </a:solidFill>
                <a:latin typeface="+mn-lt"/>
                <a:ea typeface="+mn-ea"/>
                <a:cs typeface="+mn-ea"/>
                <a:sym typeface="+mn-lt"/>
              </a:rPr>
              <a:t>、瑞典的</a:t>
            </a:r>
            <a:r>
              <a:rPr lang="en-US" altLang="zh-CN" sz="1800" dirty="0">
                <a:solidFill>
                  <a:schemeClr val="bg1"/>
                </a:solidFill>
                <a:latin typeface="+mn-lt"/>
                <a:ea typeface="+mn-ea"/>
                <a:cs typeface="+mn-ea"/>
                <a:sym typeface="+mn-lt"/>
              </a:rPr>
              <a:t>COMSOL</a:t>
            </a:r>
            <a:r>
              <a:rPr lang="zh-CN" altLang="en-US" sz="1800" dirty="0">
                <a:solidFill>
                  <a:schemeClr val="bg1"/>
                </a:solidFill>
                <a:latin typeface="+mn-lt"/>
                <a:ea typeface="+mn-ea"/>
                <a:cs typeface="+mn-ea"/>
                <a:sym typeface="+mn-lt"/>
              </a:rPr>
              <a:t>等</a:t>
            </a:r>
            <a:endParaRPr lang="en-US" altLang="zh-CN" sz="1800" dirty="0">
              <a:solidFill>
                <a:schemeClr val="bg1"/>
              </a:solidFill>
              <a:latin typeface="+mn-lt"/>
              <a:ea typeface="+mn-ea"/>
              <a:cs typeface="+mn-ea"/>
              <a:sym typeface="+mn-lt"/>
            </a:endParaRPr>
          </a:p>
          <a:p>
            <a:pPr marL="342900" indent="-342900" defTabSz="804545" fontAlgn="ctr">
              <a:lnSpc>
                <a:spcPct val="130000"/>
              </a:lnSpc>
              <a:buClrTx/>
              <a:buFont typeface="Wingdings" panose="05000000000000000000" charset="0"/>
              <a:buChar char="l"/>
            </a:pPr>
            <a:r>
              <a:rPr lang="zh-CN" altLang="en-US" sz="1800" dirty="0">
                <a:solidFill>
                  <a:schemeClr val="bg1"/>
                </a:solidFill>
                <a:latin typeface="+mn-lt"/>
                <a:ea typeface="+mn-ea"/>
                <a:cs typeface="+mn-ea"/>
                <a:sym typeface="+mn-lt"/>
              </a:rPr>
              <a:t>国内尚无成熟的、完全自主的地热数值模拟软件，针对地热数值模拟的软件主要有中国科学院地质与地球物理研究所研发的</a:t>
            </a:r>
            <a:r>
              <a:rPr lang="zh-CN" altLang="en-US" sz="1800" dirty="0">
                <a:solidFill>
                  <a:schemeClr val="accent2"/>
                </a:solidFill>
                <a:latin typeface="+mn-lt"/>
                <a:ea typeface="+mn-ea"/>
                <a:cs typeface="+mn-ea"/>
                <a:sym typeface="+mn-lt"/>
              </a:rPr>
              <a:t>地热计算器</a:t>
            </a:r>
            <a:r>
              <a:rPr lang="zh-CN" altLang="en-US" sz="1800" dirty="0">
                <a:solidFill>
                  <a:schemeClr val="bg1"/>
                </a:solidFill>
                <a:latin typeface="+mn-lt"/>
                <a:ea typeface="+mn-ea"/>
                <a:cs typeface="+mn-ea"/>
                <a:sym typeface="+mn-lt"/>
              </a:rPr>
              <a:t>（调用</a:t>
            </a:r>
            <a:r>
              <a:rPr lang="en-US" altLang="zh-CN" sz="1800" dirty="0">
                <a:solidFill>
                  <a:schemeClr val="bg1"/>
                </a:solidFill>
                <a:latin typeface="+mn-lt"/>
                <a:ea typeface="+mn-ea"/>
                <a:cs typeface="+mn-ea"/>
                <a:sym typeface="+mn-lt"/>
              </a:rPr>
              <a:t>OGS</a:t>
            </a:r>
            <a:r>
              <a:rPr lang="zh-CN" altLang="en-US" sz="1800" dirty="0">
                <a:solidFill>
                  <a:schemeClr val="bg1"/>
                </a:solidFill>
                <a:latin typeface="+mn-lt"/>
                <a:ea typeface="+mn-ea"/>
                <a:cs typeface="+mn-ea"/>
                <a:sym typeface="+mn-lt"/>
              </a:rPr>
              <a:t>模块，不能商用）</a:t>
            </a:r>
          </a:p>
        </p:txBody>
      </p:sp>
      <p:pic>
        <p:nvPicPr>
          <p:cNvPr id="11" name="Picture 10">
            <a:extLst>
              <a:ext uri="{FF2B5EF4-FFF2-40B4-BE49-F238E27FC236}">
                <a16:creationId xmlns:a16="http://schemas.microsoft.com/office/drawing/2014/main" id="{FEFADBCC-7121-6343-A1C2-9AC19D56A3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9587" y="990600"/>
            <a:ext cx="2160262" cy="2312304"/>
          </a:xfrm>
          <a:prstGeom prst="rect">
            <a:avLst/>
          </a:prstGeom>
        </p:spPr>
      </p:pic>
      <p:grpSp>
        <p:nvGrpSpPr>
          <p:cNvPr id="17" name="Group 16">
            <a:extLst>
              <a:ext uri="{FF2B5EF4-FFF2-40B4-BE49-F238E27FC236}">
                <a16:creationId xmlns:a16="http://schemas.microsoft.com/office/drawing/2014/main" id="{9EB21688-3228-FD4C-B0AC-0912AD73A92B}"/>
              </a:ext>
            </a:extLst>
          </p:cNvPr>
          <p:cNvGrpSpPr/>
          <p:nvPr/>
        </p:nvGrpSpPr>
        <p:grpSpPr>
          <a:xfrm>
            <a:off x="480961" y="3804533"/>
            <a:ext cx="4978370" cy="2507367"/>
            <a:chOff x="480961" y="3600537"/>
            <a:chExt cx="4978370" cy="2507367"/>
          </a:xfrm>
        </p:grpSpPr>
        <p:pic>
          <p:nvPicPr>
            <p:cNvPr id="36" name="Picture 4">
              <a:extLst>
                <a:ext uri="{FF2B5EF4-FFF2-40B4-BE49-F238E27FC236}">
                  <a16:creationId xmlns:a16="http://schemas.microsoft.com/office/drawing/2014/main" id="{6367C369-3EE4-9E4E-B2F4-5C37176A3B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97587" y="3600537"/>
              <a:ext cx="2961744" cy="2106644"/>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10">
              <a:extLst>
                <a:ext uri="{FF2B5EF4-FFF2-40B4-BE49-F238E27FC236}">
                  <a16:creationId xmlns:a16="http://schemas.microsoft.com/office/drawing/2014/main" id="{B299A135-7165-854D-8E5D-954CE014BDA5}"/>
                </a:ext>
              </a:extLst>
            </p:cNvPr>
            <p:cNvSpPr txBox="1"/>
            <p:nvPr/>
          </p:nvSpPr>
          <p:spPr>
            <a:xfrm>
              <a:off x="997388" y="5800127"/>
              <a:ext cx="1353256" cy="307777"/>
            </a:xfrm>
            <a:prstGeom prst="rect">
              <a:avLst/>
            </a:prstGeom>
            <a:noFill/>
          </p:spPr>
          <p:txBody>
            <a:bodyPr wrap="none" rtlCol="0">
              <a:spAutoFit/>
            </a:bodyPr>
            <a:lstStyle/>
            <a:p>
              <a:r>
                <a:rPr lang="en-US" altLang="zh-CN" sz="1400" dirty="0">
                  <a:cs typeface="+mn-ea"/>
                  <a:sym typeface="+mn-lt"/>
                </a:rPr>
                <a:t>THMC</a:t>
              </a:r>
              <a:r>
                <a:rPr lang="zh-CN" altLang="en-US" sz="1400" dirty="0">
                  <a:cs typeface="+mn-ea"/>
                  <a:sym typeface="+mn-lt"/>
                </a:rPr>
                <a:t>四场耦合</a:t>
              </a:r>
            </a:p>
          </p:txBody>
        </p:sp>
        <p:sp>
          <p:nvSpPr>
            <p:cNvPr id="38" name="文本框 13">
              <a:extLst>
                <a:ext uri="{FF2B5EF4-FFF2-40B4-BE49-F238E27FC236}">
                  <a16:creationId xmlns:a16="http://schemas.microsoft.com/office/drawing/2014/main" id="{CB834A21-0738-8B42-B841-5E4ADFF39449}"/>
                </a:ext>
              </a:extLst>
            </p:cNvPr>
            <p:cNvSpPr txBox="1"/>
            <p:nvPr/>
          </p:nvSpPr>
          <p:spPr>
            <a:xfrm>
              <a:off x="3185081" y="5800126"/>
              <a:ext cx="1135247" cy="307777"/>
            </a:xfrm>
            <a:prstGeom prst="rect">
              <a:avLst/>
            </a:prstGeom>
            <a:noFill/>
          </p:spPr>
          <p:txBody>
            <a:bodyPr wrap="none" rtlCol="0">
              <a:spAutoFit/>
            </a:bodyPr>
            <a:lstStyle/>
            <a:p>
              <a:r>
                <a:rPr lang="zh-CN" altLang="en-US" sz="1400" dirty="0">
                  <a:cs typeface="+mn-ea"/>
                  <a:sym typeface="+mn-lt"/>
                </a:rPr>
                <a:t>温度场变化 </a:t>
              </a:r>
            </a:p>
          </p:txBody>
        </p:sp>
        <p:pic>
          <p:nvPicPr>
            <p:cNvPr id="16" name="Picture 15">
              <a:extLst>
                <a:ext uri="{FF2B5EF4-FFF2-40B4-BE49-F238E27FC236}">
                  <a16:creationId xmlns:a16="http://schemas.microsoft.com/office/drawing/2014/main" id="{FB1ACE83-2A3B-0B47-B514-211761591E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0961" y="3601008"/>
              <a:ext cx="2448626" cy="2142547"/>
            </a:xfrm>
            <a:prstGeom prst="rect">
              <a:avLst/>
            </a:prstGeom>
          </p:spPr>
        </p:pic>
      </p:grpSp>
      <p:grpSp>
        <p:nvGrpSpPr>
          <p:cNvPr id="44" name="Group 43">
            <a:extLst>
              <a:ext uri="{FF2B5EF4-FFF2-40B4-BE49-F238E27FC236}">
                <a16:creationId xmlns:a16="http://schemas.microsoft.com/office/drawing/2014/main" id="{22113596-3156-5243-B42A-3D0F2B0952E4}"/>
              </a:ext>
            </a:extLst>
          </p:cNvPr>
          <p:cNvGrpSpPr/>
          <p:nvPr/>
        </p:nvGrpSpPr>
        <p:grpSpPr>
          <a:xfrm>
            <a:off x="2741650" y="3446704"/>
            <a:ext cx="6523937" cy="98868"/>
            <a:chOff x="3772357" y="3208317"/>
            <a:chExt cx="4845230" cy="108137"/>
          </a:xfrm>
        </p:grpSpPr>
        <p:sp>
          <p:nvSpPr>
            <p:cNvPr id="45" name="Parallelogram 44">
              <a:extLst>
                <a:ext uri="{FF2B5EF4-FFF2-40B4-BE49-F238E27FC236}">
                  <a16:creationId xmlns:a16="http://schemas.microsoft.com/office/drawing/2014/main" id="{BF282F45-A6A5-BD42-9269-C594D0DA2131}"/>
                </a:ext>
              </a:extLst>
            </p:cNvPr>
            <p:cNvSpPr/>
            <p:nvPr/>
          </p:nvSpPr>
          <p:spPr>
            <a:xfrm rot="10800000">
              <a:off x="3772357" y="3208317"/>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6" name="Parallelogram 45">
              <a:extLst>
                <a:ext uri="{FF2B5EF4-FFF2-40B4-BE49-F238E27FC236}">
                  <a16:creationId xmlns:a16="http://schemas.microsoft.com/office/drawing/2014/main" id="{B9CDBF34-AD4A-C94A-85EF-B56B7063A1F2}"/>
                </a:ext>
              </a:extLst>
            </p:cNvPr>
            <p:cNvSpPr/>
            <p:nvPr/>
          </p:nvSpPr>
          <p:spPr>
            <a:xfrm rot="10800000">
              <a:off x="4783173" y="3211234"/>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7" name="Parallelogram 46">
              <a:extLst>
                <a:ext uri="{FF2B5EF4-FFF2-40B4-BE49-F238E27FC236}">
                  <a16:creationId xmlns:a16="http://schemas.microsoft.com/office/drawing/2014/main" id="{F894811D-7C8F-9D44-8BAB-CC03DEA65BF5}"/>
                </a:ext>
              </a:extLst>
            </p:cNvPr>
            <p:cNvSpPr/>
            <p:nvPr/>
          </p:nvSpPr>
          <p:spPr>
            <a:xfrm rot="10800000">
              <a:off x="5793755" y="3220493"/>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8" name="Parallelogram 47">
              <a:extLst>
                <a:ext uri="{FF2B5EF4-FFF2-40B4-BE49-F238E27FC236}">
                  <a16:creationId xmlns:a16="http://schemas.microsoft.com/office/drawing/2014/main" id="{F8E76F54-EDDB-E840-B066-7E06096B9F86}"/>
                </a:ext>
              </a:extLst>
            </p:cNvPr>
            <p:cNvSpPr/>
            <p:nvPr/>
          </p:nvSpPr>
          <p:spPr>
            <a:xfrm rot="10800000">
              <a:off x="6806008" y="3220493"/>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9" name="Parallelogram 48">
              <a:extLst>
                <a:ext uri="{FF2B5EF4-FFF2-40B4-BE49-F238E27FC236}">
                  <a16:creationId xmlns:a16="http://schemas.microsoft.com/office/drawing/2014/main" id="{45D9C8FE-ECA4-7547-A55B-AEB2B000743F}"/>
                </a:ext>
              </a:extLst>
            </p:cNvPr>
            <p:cNvSpPr/>
            <p:nvPr/>
          </p:nvSpPr>
          <p:spPr>
            <a:xfrm rot="10800000">
              <a:off x="7815153" y="3208318"/>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5" name="Explosion 2 3">
            <a:extLst>
              <a:ext uri="{FF2B5EF4-FFF2-40B4-BE49-F238E27FC236}">
                <a16:creationId xmlns:a16="http://schemas.microsoft.com/office/drawing/2014/main" id="{632F4B0D-64A7-42B4-9104-F0DA6DED4051}"/>
              </a:ext>
            </a:extLst>
          </p:cNvPr>
          <p:cNvSpPr/>
          <p:nvPr/>
        </p:nvSpPr>
        <p:spPr>
          <a:xfrm rot="20532268">
            <a:off x="-185172" y="3308885"/>
            <a:ext cx="2354096" cy="1054667"/>
          </a:xfrm>
          <a:prstGeom prst="irregularSeal2">
            <a:avLst/>
          </a:prstGeom>
          <a:solidFill>
            <a:schemeClr val="accent5">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多物理</a:t>
            </a:r>
            <a:endParaRPr lang="en-US" altLang="zh-CN" sz="1600" dirty="0">
              <a:cs typeface="+mn-ea"/>
              <a:sym typeface="+mn-lt"/>
            </a:endParaRPr>
          </a:p>
          <a:p>
            <a:pPr algn="ctr"/>
            <a:r>
              <a:rPr lang="zh-CN" altLang="en-US" sz="1600" dirty="0">
                <a:cs typeface="+mn-ea"/>
                <a:sym typeface="+mn-lt"/>
              </a:rPr>
              <a:t>耦合</a:t>
            </a:r>
            <a:endParaRPr lang="en-US" altLang="zh-CN" sz="1600" dirty="0">
              <a:cs typeface="+mn-ea"/>
              <a:sym typeface="+mn-lt"/>
            </a:endParaRPr>
          </a:p>
        </p:txBody>
      </p:sp>
      <p:sp>
        <p:nvSpPr>
          <p:cNvPr id="2" name="日期占位符 1">
            <a:extLst>
              <a:ext uri="{FF2B5EF4-FFF2-40B4-BE49-F238E27FC236}">
                <a16:creationId xmlns:a16="http://schemas.microsoft.com/office/drawing/2014/main" id="{E9AC2958-17AC-49FF-95EF-7CB62D0ED2F7}"/>
              </a:ext>
            </a:extLst>
          </p:cNvPr>
          <p:cNvSpPr>
            <a:spLocks noGrp="1"/>
          </p:cNvSpPr>
          <p:nvPr>
            <p:ph type="dt" sz="half" idx="10"/>
          </p:nvPr>
        </p:nvSpPr>
        <p:spPr/>
        <p:txBody>
          <a:bodyPr/>
          <a:lstStyle/>
          <a:p>
            <a:fld id="{6CE49485-99B5-42A4-A846-C339820CCE7C}" type="datetime1">
              <a:rPr lang="zh-CN" altLang="en-US" smtClean="0">
                <a:cs typeface="+mn-ea"/>
                <a:sym typeface="+mn-lt"/>
              </a:rPr>
              <a:t>2022/8/22</a:t>
            </a:fld>
            <a:endParaRPr lang="zh-CN" altLang="en-US" dirty="0">
              <a:cs typeface="+mn-ea"/>
              <a:sym typeface="+mn-lt"/>
            </a:endParaRPr>
          </a:p>
        </p:txBody>
      </p:sp>
      <p:sp>
        <p:nvSpPr>
          <p:cNvPr id="3" name="灯片编号占位符 2">
            <a:extLst>
              <a:ext uri="{FF2B5EF4-FFF2-40B4-BE49-F238E27FC236}">
                <a16:creationId xmlns:a16="http://schemas.microsoft.com/office/drawing/2014/main" id="{70828EDE-29F1-42A5-B07E-7FEDC68C0136}"/>
              </a:ext>
            </a:extLst>
          </p:cNvPr>
          <p:cNvSpPr>
            <a:spLocks noGrp="1"/>
          </p:cNvSpPr>
          <p:nvPr>
            <p:ph type="sldNum" sz="quarter" idx="12"/>
          </p:nvPr>
        </p:nvSpPr>
        <p:spPr/>
        <p:txBody>
          <a:bodyPr/>
          <a:lstStyle/>
          <a:p>
            <a:fld id="{AA4E786F-588D-4932-A7B2-AE3451FA4ACA}" type="slidenum">
              <a:rPr lang="zh-CN" altLang="en-US" smtClean="0">
                <a:cs typeface="+mn-ea"/>
                <a:sym typeface="+mn-lt"/>
              </a:rPr>
              <a:pPr/>
              <a:t>2</a:t>
            </a:fld>
            <a:endParaRPr lang="zh-CN" altLang="en-US" dirty="0">
              <a:cs typeface="+mn-ea"/>
              <a:sym typeface="+mn-lt"/>
            </a:endParaRPr>
          </a:p>
        </p:txBody>
      </p:sp>
      <p:pic>
        <p:nvPicPr>
          <p:cNvPr id="29" name="图片 28">
            <a:extLst>
              <a:ext uri="{FF2B5EF4-FFF2-40B4-BE49-F238E27FC236}">
                <a16:creationId xmlns:a16="http://schemas.microsoft.com/office/drawing/2014/main" id="{CB38DE2F-96F3-4F2E-9BD5-007AEDEFBB41}"/>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Tree>
    <p:custDataLst>
      <p:tags r:id="rId2"/>
    </p:custDataLst>
    <p:extLst>
      <p:ext uri="{BB962C8B-B14F-4D97-AF65-F5344CB8AC3E}">
        <p14:creationId xmlns:p14="http://schemas.microsoft.com/office/powerpoint/2010/main" val="141095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二氧化碳地质储存中的应用</a:t>
            </a:r>
          </a:p>
        </p:txBody>
      </p:sp>
      <p:pic>
        <p:nvPicPr>
          <p:cNvPr id="5" name="Picture 4">
            <a:extLst>
              <a:ext uri="{FF2B5EF4-FFF2-40B4-BE49-F238E27FC236}">
                <a16:creationId xmlns:a16="http://schemas.microsoft.com/office/drawing/2014/main" id="{B506EA86-AAB6-9B4D-ACA4-148F557BD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480" y="990600"/>
            <a:ext cx="6042338" cy="3590400"/>
          </a:xfrm>
          <a:prstGeom prst="rect">
            <a:avLst/>
          </a:prstGeom>
        </p:spPr>
      </p:pic>
      <p:pic>
        <p:nvPicPr>
          <p:cNvPr id="7" name="Picture 6">
            <a:extLst>
              <a:ext uri="{FF2B5EF4-FFF2-40B4-BE49-F238E27FC236}">
                <a16:creationId xmlns:a16="http://schemas.microsoft.com/office/drawing/2014/main" id="{12AF24EC-AE72-F84E-83BC-A4BBE7B980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6524" y="990600"/>
            <a:ext cx="5185548" cy="3613630"/>
          </a:xfrm>
          <a:prstGeom prst="rect">
            <a:avLst/>
          </a:prstGeom>
        </p:spPr>
      </p:pic>
      <p:sp>
        <p:nvSpPr>
          <p:cNvPr id="9" name="TextBox 8">
            <a:extLst>
              <a:ext uri="{FF2B5EF4-FFF2-40B4-BE49-F238E27FC236}">
                <a16:creationId xmlns:a16="http://schemas.microsoft.com/office/drawing/2014/main" id="{28945224-F543-DC44-BE53-77BEDEC85126}"/>
              </a:ext>
            </a:extLst>
          </p:cNvPr>
          <p:cNvSpPr txBox="1"/>
          <p:nvPr/>
        </p:nvSpPr>
        <p:spPr>
          <a:xfrm>
            <a:off x="482601" y="4604701"/>
            <a:ext cx="11214592" cy="1666225"/>
          </a:xfrm>
          <a:prstGeom prst="rect">
            <a:avLst/>
          </a:prstGeom>
          <a:solidFill>
            <a:schemeClr val="accent6">
              <a:lumMod val="75000"/>
            </a:schemeClr>
          </a:solidFill>
        </p:spPr>
        <p:txBody>
          <a:bodyPr wrap="square" rtlCol="0">
            <a:spAutoFit/>
          </a:bodyPr>
          <a:lstStyle/>
          <a:p>
            <a:pPr marL="342900" indent="-342900">
              <a:lnSpc>
                <a:spcPct val="150000"/>
              </a:lnSpc>
              <a:buFont typeface="Wingdings" panose="05000000000000000000" pitchFamily="2" charset="2"/>
              <a:buChar char="l"/>
            </a:pPr>
            <a:r>
              <a:rPr lang="zh-CN" altLang="en-US" dirty="0">
                <a:solidFill>
                  <a:schemeClr val="bg1"/>
                </a:solidFill>
                <a:cs typeface="+mn-ea"/>
                <a:sym typeface="+mn-lt"/>
              </a:rPr>
              <a:t>二氧化碳地质封存具有存储容量大、存储时间长、成熟技术可迁移、可与二氧化碳利用相结合等优点</a:t>
            </a:r>
            <a:endParaRPr lang="en-US" altLang="zh-CN" dirty="0">
              <a:solidFill>
                <a:schemeClr val="bg1"/>
              </a:solidFill>
              <a:cs typeface="+mn-ea"/>
              <a:sym typeface="+mn-lt"/>
            </a:endParaRPr>
          </a:p>
          <a:p>
            <a:pPr marL="342900" indent="-342900">
              <a:lnSpc>
                <a:spcPct val="150000"/>
              </a:lnSpc>
              <a:buFont typeface="Wingdings" panose="05000000000000000000" pitchFamily="2" charset="2"/>
              <a:buChar char="l"/>
            </a:pPr>
            <a:r>
              <a:rPr lang="zh-CN" altLang="en-US" dirty="0">
                <a:solidFill>
                  <a:schemeClr val="bg1"/>
                </a:solidFill>
                <a:cs typeface="+mn-ea"/>
                <a:sym typeface="+mn-lt"/>
              </a:rPr>
              <a:t>地质储存面临着长时间封存泄漏的风险，需要大量数值模拟进行风险评估，并进行日常泄漏监测</a:t>
            </a:r>
            <a:endParaRPr lang="en-US" altLang="zh-CN" dirty="0">
              <a:solidFill>
                <a:schemeClr val="bg1"/>
              </a:solidFill>
              <a:cs typeface="+mn-ea"/>
              <a:sym typeface="+mn-lt"/>
            </a:endParaRPr>
          </a:p>
          <a:p>
            <a:pPr marL="342900" indent="-342900">
              <a:lnSpc>
                <a:spcPct val="150000"/>
              </a:lnSpc>
              <a:buFont typeface="Wingdings" panose="05000000000000000000" pitchFamily="2" charset="2"/>
              <a:buChar char="l"/>
            </a:pPr>
            <a:r>
              <a:rPr lang="en-US" altLang="zh-CN" dirty="0">
                <a:solidFill>
                  <a:schemeClr val="bg1"/>
                </a:solidFill>
                <a:cs typeface="+mn-ea"/>
                <a:sym typeface="+mn-lt"/>
              </a:rPr>
              <a:t>CCS</a:t>
            </a:r>
            <a:r>
              <a:rPr lang="zh-CN" altLang="en-US" dirty="0">
                <a:solidFill>
                  <a:schemeClr val="bg1"/>
                </a:solidFill>
                <a:cs typeface="+mn-ea"/>
                <a:sym typeface="+mn-lt"/>
              </a:rPr>
              <a:t>和</a:t>
            </a:r>
            <a:r>
              <a:rPr lang="en-US" dirty="0">
                <a:solidFill>
                  <a:schemeClr val="bg1"/>
                </a:solidFill>
                <a:cs typeface="+mn-ea"/>
                <a:sym typeface="+mn-lt"/>
              </a:rPr>
              <a:t>CCUS</a:t>
            </a:r>
            <a:r>
              <a:rPr lang="zh-CN" altLang="en-US" dirty="0">
                <a:solidFill>
                  <a:schemeClr val="bg1"/>
                </a:solidFill>
                <a:cs typeface="+mn-ea"/>
                <a:sym typeface="+mn-lt"/>
              </a:rPr>
              <a:t>技术是碳中和为地球物理行业带来的重要机遇，但碳捕集与封存的代价目前仍很高</a:t>
            </a:r>
            <a:endParaRPr lang="en-US" altLang="zh-CN" dirty="0">
              <a:solidFill>
                <a:schemeClr val="bg1"/>
              </a:solidFill>
              <a:cs typeface="+mn-ea"/>
              <a:sym typeface="+mn-lt"/>
            </a:endParaRPr>
          </a:p>
          <a:p>
            <a:pPr algn="ctr">
              <a:lnSpc>
                <a:spcPct val="150000"/>
              </a:lnSpc>
            </a:pPr>
            <a:r>
              <a:rPr lang="zh-CN" altLang="en-US" sz="1600" dirty="0">
                <a:solidFill>
                  <a:schemeClr val="accent2"/>
                </a:solidFill>
                <a:cs typeface="+mn-ea"/>
                <a:sym typeface="+mn-lt"/>
              </a:rPr>
              <a:t>参考文献：赵改善</a:t>
            </a:r>
            <a:r>
              <a:rPr lang="en-US" altLang="zh-CN" sz="1600" dirty="0">
                <a:solidFill>
                  <a:schemeClr val="accent2"/>
                </a:solidFill>
                <a:cs typeface="+mn-ea"/>
                <a:sym typeface="+mn-lt"/>
              </a:rPr>
              <a:t>《</a:t>
            </a:r>
            <a:r>
              <a:rPr lang="zh-CN" altLang="en-US" sz="1600" dirty="0">
                <a:solidFill>
                  <a:schemeClr val="accent2"/>
                </a:solidFill>
                <a:cs typeface="+mn-ea"/>
                <a:sym typeface="+mn-lt"/>
              </a:rPr>
              <a:t>地学新视野</a:t>
            </a:r>
            <a:r>
              <a:rPr lang="en-US" altLang="zh-CN" sz="1600" dirty="0">
                <a:solidFill>
                  <a:schemeClr val="accent2"/>
                </a:solidFill>
                <a:cs typeface="+mn-ea"/>
                <a:sym typeface="+mn-lt"/>
              </a:rPr>
              <a:t>》</a:t>
            </a:r>
            <a:r>
              <a:rPr lang="zh-CN" altLang="en-US" sz="1600" dirty="0">
                <a:solidFill>
                  <a:schemeClr val="accent2"/>
                </a:solidFill>
                <a:cs typeface="+mn-ea"/>
                <a:sym typeface="+mn-lt"/>
              </a:rPr>
              <a:t>，</a:t>
            </a:r>
            <a:r>
              <a:rPr lang="en-US" altLang="zh-CN" sz="1600" dirty="0">
                <a:solidFill>
                  <a:schemeClr val="accent2"/>
                </a:solidFill>
                <a:cs typeface="+mn-ea"/>
                <a:sym typeface="+mn-lt"/>
              </a:rPr>
              <a:t>2021</a:t>
            </a:r>
          </a:p>
        </p:txBody>
      </p:sp>
      <p:sp>
        <p:nvSpPr>
          <p:cNvPr id="16" name="Explosion 2 3">
            <a:extLst>
              <a:ext uri="{FF2B5EF4-FFF2-40B4-BE49-F238E27FC236}">
                <a16:creationId xmlns:a16="http://schemas.microsoft.com/office/drawing/2014/main" id="{BBC0AA69-20BC-4E6F-BC13-71D15EDA86E8}"/>
              </a:ext>
            </a:extLst>
          </p:cNvPr>
          <p:cNvSpPr/>
          <p:nvPr/>
        </p:nvSpPr>
        <p:spPr>
          <a:xfrm rot="20532268">
            <a:off x="946434" y="1141995"/>
            <a:ext cx="2354096" cy="1054667"/>
          </a:xfrm>
          <a:prstGeom prst="irregularSeal2">
            <a:avLst/>
          </a:prstGeom>
          <a:solidFill>
            <a:schemeClr val="accent5">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长期物化反应</a:t>
            </a:r>
            <a:endParaRPr lang="en-US" altLang="zh-CN" sz="1600" dirty="0">
              <a:cs typeface="+mn-ea"/>
              <a:sym typeface="+mn-lt"/>
            </a:endParaRPr>
          </a:p>
        </p:txBody>
      </p:sp>
      <p:sp>
        <p:nvSpPr>
          <p:cNvPr id="2" name="日期占位符 1">
            <a:extLst>
              <a:ext uri="{FF2B5EF4-FFF2-40B4-BE49-F238E27FC236}">
                <a16:creationId xmlns:a16="http://schemas.microsoft.com/office/drawing/2014/main" id="{37B26F5F-932F-4786-AAB8-3CDC1D599240}"/>
              </a:ext>
            </a:extLst>
          </p:cNvPr>
          <p:cNvSpPr>
            <a:spLocks noGrp="1"/>
          </p:cNvSpPr>
          <p:nvPr>
            <p:ph type="dt" sz="half" idx="10"/>
          </p:nvPr>
        </p:nvSpPr>
        <p:spPr/>
        <p:txBody>
          <a:bodyPr/>
          <a:lstStyle/>
          <a:p>
            <a:fld id="{A38CD5FC-73CE-44F0-91A1-05C8E9A9B127}" type="datetime1">
              <a:rPr lang="zh-CN" altLang="en-US" smtClean="0">
                <a:cs typeface="+mn-ea"/>
                <a:sym typeface="+mn-lt"/>
              </a:rPr>
              <a:t>2022/8/22</a:t>
            </a:fld>
            <a:endParaRPr lang="zh-CN" altLang="en-US" dirty="0">
              <a:cs typeface="+mn-ea"/>
              <a:sym typeface="+mn-lt"/>
            </a:endParaRPr>
          </a:p>
        </p:txBody>
      </p:sp>
      <p:sp>
        <p:nvSpPr>
          <p:cNvPr id="4" name="灯片编号占位符 3">
            <a:extLst>
              <a:ext uri="{FF2B5EF4-FFF2-40B4-BE49-F238E27FC236}">
                <a16:creationId xmlns:a16="http://schemas.microsoft.com/office/drawing/2014/main" id="{FA750E33-6019-40BF-BD4D-F8E48238E04B}"/>
              </a:ext>
            </a:extLst>
          </p:cNvPr>
          <p:cNvSpPr>
            <a:spLocks noGrp="1"/>
          </p:cNvSpPr>
          <p:nvPr>
            <p:ph type="sldNum" sz="quarter" idx="12"/>
          </p:nvPr>
        </p:nvSpPr>
        <p:spPr/>
        <p:txBody>
          <a:bodyPr/>
          <a:lstStyle/>
          <a:p>
            <a:fld id="{AA4E786F-588D-4932-A7B2-AE3451FA4ACA}" type="slidenum">
              <a:rPr lang="zh-CN" altLang="en-US" smtClean="0">
                <a:cs typeface="+mn-ea"/>
                <a:sym typeface="+mn-lt"/>
              </a:rPr>
              <a:pPr/>
              <a:t>3</a:t>
            </a:fld>
            <a:endParaRPr lang="zh-CN" altLang="en-US" dirty="0">
              <a:cs typeface="+mn-ea"/>
              <a:sym typeface="+mn-lt"/>
            </a:endParaRPr>
          </a:p>
        </p:txBody>
      </p:sp>
      <p:pic>
        <p:nvPicPr>
          <p:cNvPr id="18" name="图片 17">
            <a:extLst>
              <a:ext uri="{FF2B5EF4-FFF2-40B4-BE49-F238E27FC236}">
                <a16:creationId xmlns:a16="http://schemas.microsoft.com/office/drawing/2014/main" id="{DE555DE4-A903-47C7-ADFE-7856954E8ED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Tree>
    <p:custDataLst>
      <p:tags r:id="rId2"/>
    </p:custDataLst>
    <p:extLst>
      <p:ext uri="{BB962C8B-B14F-4D97-AF65-F5344CB8AC3E}">
        <p14:creationId xmlns:p14="http://schemas.microsoft.com/office/powerpoint/2010/main" val="339797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dirty="0">
                <a:solidFill>
                  <a:schemeClr val="accent1"/>
                </a:solidFill>
                <a:cs typeface="+mn-ea"/>
                <a:sym typeface="+mn-lt"/>
              </a:rPr>
              <a:t>一些工程应用示范应用</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2022/8/22</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4</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grpSp>
        <p:nvGrpSpPr>
          <p:cNvPr id="14" name="îṧlïḋé">
            <a:extLst>
              <a:ext uri="{FF2B5EF4-FFF2-40B4-BE49-F238E27FC236}">
                <a16:creationId xmlns:a16="http://schemas.microsoft.com/office/drawing/2014/main" id="{873CE85B-F19A-43D8-AD3F-A549808A1669}"/>
              </a:ext>
            </a:extLst>
          </p:cNvPr>
          <p:cNvGrpSpPr/>
          <p:nvPr/>
        </p:nvGrpSpPr>
        <p:grpSpPr>
          <a:xfrm>
            <a:off x="686998" y="990601"/>
            <a:ext cx="10805303" cy="5354093"/>
            <a:chOff x="628140" y="1130300"/>
            <a:chExt cx="10890760" cy="5357181"/>
          </a:xfrm>
        </p:grpSpPr>
        <p:sp>
          <p:nvSpPr>
            <p:cNvPr id="15" name="ïŝḷïḑè">
              <a:extLst>
                <a:ext uri="{FF2B5EF4-FFF2-40B4-BE49-F238E27FC236}">
                  <a16:creationId xmlns:a16="http://schemas.microsoft.com/office/drawing/2014/main" id="{553CB9D1-0517-42AF-9C7A-15E538FF09C0}"/>
                </a:ext>
              </a:extLst>
            </p:cNvPr>
            <p:cNvSpPr/>
            <p:nvPr/>
          </p:nvSpPr>
          <p:spPr>
            <a:xfrm>
              <a:off x="3481392" y="1130300"/>
              <a:ext cx="2449700" cy="3352799"/>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cs typeface="+mn-ea"/>
                <a:sym typeface="+mn-lt"/>
              </a:endParaRPr>
            </a:p>
          </p:txBody>
        </p:sp>
        <p:cxnSp>
          <p:nvCxnSpPr>
            <p:cNvPr id="16" name="íşḷíde">
              <a:extLst>
                <a:ext uri="{FF2B5EF4-FFF2-40B4-BE49-F238E27FC236}">
                  <a16:creationId xmlns:a16="http://schemas.microsoft.com/office/drawing/2014/main" id="{2EAA9886-5423-4BD0-8496-035629E8FAE7}"/>
                </a:ext>
              </a:extLst>
            </p:cNvPr>
            <p:cNvCxnSpPr>
              <a:cxnSpLocks/>
            </p:cNvCxnSpPr>
            <p:nvPr/>
          </p:nvCxnSpPr>
          <p:spPr>
            <a:xfrm>
              <a:off x="3480442" y="5079998"/>
              <a:ext cx="24516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îśļîḋê">
              <a:extLst>
                <a:ext uri="{FF2B5EF4-FFF2-40B4-BE49-F238E27FC236}">
                  <a16:creationId xmlns:a16="http://schemas.microsoft.com/office/drawing/2014/main" id="{42E61455-ECA3-42D5-B639-3C682A3C16E9}"/>
                </a:ext>
              </a:extLst>
            </p:cNvPr>
            <p:cNvSpPr txBox="1"/>
            <p:nvPr/>
          </p:nvSpPr>
          <p:spPr>
            <a:xfrm>
              <a:off x="3471167" y="4599708"/>
              <a:ext cx="2470150" cy="400110"/>
            </a:xfrm>
            <a:prstGeom prst="rect">
              <a:avLst/>
            </a:prstGeom>
            <a:noFill/>
          </p:spPr>
          <p:txBody>
            <a:bodyPr wrap="square" rtlCol="0" anchor="b">
              <a:spAutoFit/>
            </a:bodyPr>
            <a:lstStyle/>
            <a:p>
              <a:pPr algn="ctr"/>
              <a:r>
                <a:rPr lang="zh-CN" altLang="en-US" sz="2000" dirty="0">
                  <a:solidFill>
                    <a:schemeClr val="accent1"/>
                  </a:solidFill>
                  <a:cs typeface="+mn-ea"/>
                  <a:sym typeface="+mn-lt"/>
                </a:rPr>
                <a:t>双高油田精细开发</a:t>
              </a:r>
              <a:endParaRPr lang="en-US" altLang="zh-CN" sz="2000" dirty="0">
                <a:solidFill>
                  <a:schemeClr val="accent1"/>
                </a:solidFill>
                <a:cs typeface="+mn-ea"/>
                <a:sym typeface="+mn-lt"/>
              </a:endParaRPr>
            </a:p>
          </p:txBody>
        </p:sp>
        <p:sp>
          <p:nvSpPr>
            <p:cNvPr id="18" name="iśḷíḍê">
              <a:extLst>
                <a:ext uri="{FF2B5EF4-FFF2-40B4-BE49-F238E27FC236}">
                  <a16:creationId xmlns:a16="http://schemas.microsoft.com/office/drawing/2014/main" id="{AEF8F665-3AE5-4755-A0A7-C878C690A5CB}"/>
                </a:ext>
              </a:extLst>
            </p:cNvPr>
            <p:cNvSpPr txBox="1"/>
            <p:nvPr/>
          </p:nvSpPr>
          <p:spPr>
            <a:xfrm>
              <a:off x="3471167" y="5138385"/>
              <a:ext cx="2470150" cy="1349096"/>
            </a:xfrm>
            <a:prstGeom prst="rect">
              <a:avLst/>
            </a:prstGeom>
            <a:noFill/>
          </p:spPr>
          <p:txBody>
            <a:bodyPr wrap="square" rtlCol="0" anchor="t">
              <a:spAutoFit/>
            </a:bodyPr>
            <a:lstStyle/>
            <a:p>
              <a:pPr algn="just" defTabSz="913765">
                <a:lnSpc>
                  <a:spcPct val="150000"/>
                </a:lnSpc>
                <a:buSzPct val="25000"/>
                <a:defRPr/>
              </a:pPr>
              <a:r>
                <a:rPr lang="zh-CN" altLang="en-US" sz="1400" b="1" dirty="0">
                  <a:solidFill>
                    <a:srgbClr val="000000"/>
                  </a:solidFill>
                  <a:cs typeface="+mn-ea"/>
                  <a:sym typeface="+mn-lt"/>
                </a:rPr>
                <a:t>在中石化胜利油田等高含水、高采出程度大油田应用</a:t>
              </a:r>
              <a:r>
                <a:rPr lang="en-US" altLang="zh-CN" sz="1400" b="1" dirty="0">
                  <a:solidFill>
                    <a:srgbClr val="000000"/>
                  </a:solidFill>
                  <a:cs typeface="+mn-ea"/>
                  <a:sym typeface="+mn-lt"/>
                </a:rPr>
                <a:t>2-3</a:t>
              </a:r>
              <a:r>
                <a:rPr lang="zh-CN" altLang="en-US" sz="1400" b="1" dirty="0">
                  <a:solidFill>
                    <a:srgbClr val="000000"/>
                  </a:solidFill>
                  <a:cs typeface="+mn-ea"/>
                  <a:sym typeface="+mn-lt"/>
                </a:rPr>
                <a:t>个区块</a:t>
              </a:r>
              <a:endParaRPr lang="en-US" altLang="zh-CN" sz="1400" b="1" dirty="0">
                <a:solidFill>
                  <a:srgbClr val="000000"/>
                </a:solidFill>
                <a:cs typeface="+mn-ea"/>
                <a:sym typeface="+mn-lt"/>
              </a:endParaRPr>
            </a:p>
            <a:p>
              <a:pPr algn="just" defTabSz="913765">
                <a:lnSpc>
                  <a:spcPct val="150000"/>
                </a:lnSpc>
                <a:buSzPct val="25000"/>
                <a:defRPr/>
              </a:pPr>
              <a:endParaRPr lang="en-US" altLang="zh-CN" sz="1400" b="1" dirty="0">
                <a:cs typeface="+mn-ea"/>
                <a:sym typeface="+mn-lt"/>
              </a:endParaRPr>
            </a:p>
          </p:txBody>
        </p:sp>
        <p:sp>
          <p:nvSpPr>
            <p:cNvPr id="19" name="ïšlîḑè">
              <a:extLst>
                <a:ext uri="{FF2B5EF4-FFF2-40B4-BE49-F238E27FC236}">
                  <a16:creationId xmlns:a16="http://schemas.microsoft.com/office/drawing/2014/main" id="{3E358CEE-6AE6-44F9-BE62-28C1B09D8AB4}"/>
                </a:ext>
              </a:extLst>
            </p:cNvPr>
            <p:cNvSpPr/>
            <p:nvPr/>
          </p:nvSpPr>
          <p:spPr>
            <a:xfrm>
              <a:off x="628140" y="2923078"/>
              <a:ext cx="2449700" cy="321102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cs typeface="+mn-ea"/>
                <a:sym typeface="+mn-lt"/>
              </a:endParaRPr>
            </a:p>
          </p:txBody>
        </p:sp>
        <p:cxnSp>
          <p:nvCxnSpPr>
            <p:cNvPr id="20" name="iṧļïḓé">
              <a:extLst>
                <a:ext uri="{FF2B5EF4-FFF2-40B4-BE49-F238E27FC236}">
                  <a16:creationId xmlns:a16="http://schemas.microsoft.com/office/drawing/2014/main" id="{2531EA43-4183-43E8-BD18-EEB6E5DF4999}"/>
                </a:ext>
              </a:extLst>
            </p:cNvPr>
            <p:cNvCxnSpPr>
              <a:cxnSpLocks/>
            </p:cNvCxnSpPr>
            <p:nvPr/>
          </p:nvCxnSpPr>
          <p:spPr>
            <a:xfrm>
              <a:off x="9058025" y="5079998"/>
              <a:ext cx="24516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iślide">
              <a:extLst>
                <a:ext uri="{FF2B5EF4-FFF2-40B4-BE49-F238E27FC236}">
                  <a16:creationId xmlns:a16="http://schemas.microsoft.com/office/drawing/2014/main" id="{662042FC-EAF6-49E2-9946-9EEA2DF7DC90}"/>
                </a:ext>
              </a:extLst>
            </p:cNvPr>
            <p:cNvSpPr txBox="1"/>
            <p:nvPr/>
          </p:nvSpPr>
          <p:spPr>
            <a:xfrm>
              <a:off x="9048750" y="4599478"/>
              <a:ext cx="2470150" cy="400341"/>
            </a:xfrm>
            <a:prstGeom prst="rect">
              <a:avLst/>
            </a:prstGeom>
            <a:noFill/>
          </p:spPr>
          <p:txBody>
            <a:bodyPr wrap="square" rtlCol="0" anchor="b">
              <a:spAutoFit/>
            </a:bodyPr>
            <a:lstStyle/>
            <a:p>
              <a:pPr algn="ctr"/>
              <a:r>
                <a:rPr lang="zh-CN" altLang="en-US" sz="2000" dirty="0">
                  <a:solidFill>
                    <a:schemeClr val="accent1"/>
                  </a:solidFill>
                  <a:cs typeface="+mn-ea"/>
                  <a:sym typeface="+mn-lt"/>
                </a:rPr>
                <a:t>深层页岩气开发</a:t>
              </a:r>
              <a:endParaRPr lang="en-US" altLang="zh-CN" sz="2000" b="1" dirty="0">
                <a:solidFill>
                  <a:schemeClr val="accent1"/>
                </a:solidFill>
                <a:cs typeface="+mn-ea"/>
                <a:sym typeface="+mn-lt"/>
              </a:endParaRPr>
            </a:p>
          </p:txBody>
        </p:sp>
        <p:sp>
          <p:nvSpPr>
            <p:cNvPr id="23" name="iŝḻíḋê">
              <a:extLst>
                <a:ext uri="{FF2B5EF4-FFF2-40B4-BE49-F238E27FC236}">
                  <a16:creationId xmlns:a16="http://schemas.microsoft.com/office/drawing/2014/main" id="{5478827F-C51F-4879-ABDC-FBD7531A24E8}"/>
                </a:ext>
              </a:extLst>
            </p:cNvPr>
            <p:cNvSpPr txBox="1"/>
            <p:nvPr/>
          </p:nvSpPr>
          <p:spPr>
            <a:xfrm>
              <a:off x="9048750" y="5138385"/>
              <a:ext cx="2470150" cy="1025808"/>
            </a:xfrm>
            <a:prstGeom prst="rect">
              <a:avLst/>
            </a:prstGeom>
            <a:noFill/>
          </p:spPr>
          <p:txBody>
            <a:bodyPr wrap="square" rtlCol="0" anchor="t">
              <a:spAutoFit/>
            </a:bodyPr>
            <a:lstStyle/>
            <a:p>
              <a:pPr algn="just" defTabSz="913765">
                <a:lnSpc>
                  <a:spcPct val="150000"/>
                </a:lnSpc>
                <a:buSzPct val="25000"/>
                <a:defRPr/>
              </a:pPr>
              <a:r>
                <a:rPr lang="zh-CN" altLang="en-US" sz="1400" b="1" dirty="0">
                  <a:cs typeface="+mn-ea"/>
                  <a:sym typeface="+mn-lt"/>
                </a:rPr>
                <a:t>在川南长宁</a:t>
              </a:r>
              <a:r>
                <a:rPr lang="en-US" altLang="zh-CN" sz="1400" b="1" dirty="0">
                  <a:cs typeface="+mn-ea"/>
                  <a:sym typeface="+mn-lt"/>
                </a:rPr>
                <a:t>-</a:t>
              </a:r>
              <a:r>
                <a:rPr lang="zh-CN" altLang="en-US" sz="1400" b="1" dirty="0">
                  <a:cs typeface="+mn-ea"/>
                  <a:sym typeface="+mn-lt"/>
                </a:rPr>
                <a:t>威远深层页岩气多层系井工厂开发方案设计与产能评价中应用</a:t>
              </a:r>
              <a:r>
                <a:rPr lang="en-US" altLang="zh-CN" sz="1400" b="1" dirty="0">
                  <a:cs typeface="+mn-ea"/>
                  <a:sym typeface="+mn-lt"/>
                </a:rPr>
                <a:t>2-3</a:t>
              </a:r>
              <a:r>
                <a:rPr lang="zh-CN" altLang="en-US" sz="1400" b="1" dirty="0">
                  <a:cs typeface="+mn-ea"/>
                  <a:sym typeface="+mn-lt"/>
                </a:rPr>
                <a:t>个平台</a:t>
              </a:r>
              <a:endParaRPr lang="en-US" altLang="zh-CN" sz="1400" b="1" dirty="0">
                <a:cs typeface="+mn-ea"/>
                <a:sym typeface="+mn-lt"/>
              </a:endParaRPr>
            </a:p>
          </p:txBody>
        </p:sp>
        <p:sp>
          <p:nvSpPr>
            <p:cNvPr id="24" name="íṡļiḓe">
              <a:extLst>
                <a:ext uri="{FF2B5EF4-FFF2-40B4-BE49-F238E27FC236}">
                  <a16:creationId xmlns:a16="http://schemas.microsoft.com/office/drawing/2014/main" id="{028BA6C9-FB3F-403F-BA24-8BD8623E9D25}"/>
                </a:ext>
              </a:extLst>
            </p:cNvPr>
            <p:cNvSpPr/>
            <p:nvPr/>
          </p:nvSpPr>
          <p:spPr>
            <a:xfrm>
              <a:off x="6270184" y="2902833"/>
              <a:ext cx="2449700" cy="3231266"/>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cs typeface="+mn-ea"/>
                <a:sym typeface="+mn-lt"/>
              </a:endParaRPr>
            </a:p>
          </p:txBody>
        </p:sp>
        <p:grpSp>
          <p:nvGrpSpPr>
            <p:cNvPr id="25" name="ísḷíḓê">
              <a:extLst>
                <a:ext uri="{FF2B5EF4-FFF2-40B4-BE49-F238E27FC236}">
                  <a16:creationId xmlns:a16="http://schemas.microsoft.com/office/drawing/2014/main" id="{179ECF33-336B-4AA0-99F6-E9B58BCDBFD7}"/>
                </a:ext>
              </a:extLst>
            </p:cNvPr>
            <p:cNvGrpSpPr/>
            <p:nvPr/>
          </p:nvGrpSpPr>
          <p:grpSpPr>
            <a:xfrm flipV="1">
              <a:off x="6259959" y="1338708"/>
              <a:ext cx="2470150" cy="1564125"/>
              <a:chOff x="8715968" y="6404930"/>
              <a:chExt cx="2470150" cy="1564125"/>
            </a:xfrm>
          </p:grpSpPr>
          <p:cxnSp>
            <p:nvCxnSpPr>
              <p:cNvPr id="31" name="ïšľîḑê">
                <a:extLst>
                  <a:ext uri="{FF2B5EF4-FFF2-40B4-BE49-F238E27FC236}">
                    <a16:creationId xmlns:a16="http://schemas.microsoft.com/office/drawing/2014/main" id="{34C7407E-AE23-44A2-9F21-07B646DB6BC9}"/>
                  </a:ext>
                </a:extLst>
              </p:cNvPr>
              <p:cNvCxnSpPr>
                <a:cxnSpLocks/>
              </p:cNvCxnSpPr>
              <p:nvPr/>
            </p:nvCxnSpPr>
            <p:spPr>
              <a:xfrm flipV="1">
                <a:off x="8725243" y="7488534"/>
                <a:ext cx="24516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ïṣļiďè">
                <a:extLst>
                  <a:ext uri="{FF2B5EF4-FFF2-40B4-BE49-F238E27FC236}">
                    <a16:creationId xmlns:a16="http://schemas.microsoft.com/office/drawing/2014/main" id="{8BD75A3D-A1FE-40A8-B1ED-231A3CEDB77E}"/>
                  </a:ext>
                </a:extLst>
              </p:cNvPr>
              <p:cNvSpPr txBox="1"/>
              <p:nvPr/>
            </p:nvSpPr>
            <p:spPr>
              <a:xfrm flipV="1">
                <a:off x="8715968" y="7568714"/>
                <a:ext cx="2470150" cy="400341"/>
              </a:xfrm>
              <a:prstGeom prst="rect">
                <a:avLst/>
              </a:prstGeom>
              <a:noFill/>
            </p:spPr>
            <p:txBody>
              <a:bodyPr wrap="square" rtlCol="0" anchor="b">
                <a:spAutoFit/>
              </a:bodyPr>
              <a:lstStyle/>
              <a:p>
                <a:pPr algn="ctr"/>
                <a:r>
                  <a:rPr lang="zh-CN" altLang="en-US" sz="2000" dirty="0">
                    <a:solidFill>
                      <a:schemeClr val="accent1"/>
                    </a:solidFill>
                    <a:cs typeface="+mn-ea"/>
                    <a:sym typeface="+mn-lt"/>
                  </a:rPr>
                  <a:t>缝洞型油气藏开发</a:t>
                </a:r>
                <a:endParaRPr lang="en-US" altLang="zh-CN" sz="2000" dirty="0">
                  <a:solidFill>
                    <a:schemeClr val="accent1"/>
                  </a:solidFill>
                  <a:cs typeface="+mn-ea"/>
                  <a:sym typeface="+mn-lt"/>
                </a:endParaRPr>
              </a:p>
            </p:txBody>
          </p:sp>
          <p:sp>
            <p:nvSpPr>
              <p:cNvPr id="33" name="ï$ḻiḓé">
                <a:extLst>
                  <a:ext uri="{FF2B5EF4-FFF2-40B4-BE49-F238E27FC236}">
                    <a16:creationId xmlns:a16="http://schemas.microsoft.com/office/drawing/2014/main" id="{A348AB6B-A2B6-4F2B-A914-E927C84549A2}"/>
                  </a:ext>
                </a:extLst>
              </p:cNvPr>
              <p:cNvSpPr txBox="1"/>
              <p:nvPr/>
            </p:nvSpPr>
            <p:spPr>
              <a:xfrm flipV="1">
                <a:off x="8715968" y="6404930"/>
                <a:ext cx="2470150" cy="1025217"/>
              </a:xfrm>
              <a:prstGeom prst="rect">
                <a:avLst/>
              </a:prstGeom>
              <a:noFill/>
            </p:spPr>
            <p:txBody>
              <a:bodyPr wrap="square" rtlCol="0" anchor="t">
                <a:spAutoFit/>
              </a:bodyPr>
              <a:lstStyle/>
              <a:p>
                <a:pPr algn="just" defTabSz="913765">
                  <a:lnSpc>
                    <a:spcPct val="150000"/>
                  </a:lnSpc>
                  <a:buSzPct val="25000"/>
                  <a:defRPr/>
                </a:pPr>
                <a:r>
                  <a:rPr lang="zh-CN" altLang="en-US" sz="1400" b="1" dirty="0">
                    <a:cs typeface="+mn-ea"/>
                    <a:sym typeface="+mn-lt"/>
                  </a:rPr>
                  <a:t>在中石油塔里木油田深层缝洞型碳酸盐岩凝析气藏应用</a:t>
                </a:r>
                <a:r>
                  <a:rPr lang="en-US" altLang="zh-CN" sz="1400" b="1" dirty="0">
                    <a:cs typeface="+mn-ea"/>
                    <a:sym typeface="+mn-lt"/>
                  </a:rPr>
                  <a:t>3-5</a:t>
                </a:r>
                <a:r>
                  <a:rPr lang="zh-CN" altLang="en-US" sz="1400" b="1" dirty="0">
                    <a:cs typeface="+mn-ea"/>
                    <a:sym typeface="+mn-lt"/>
                  </a:rPr>
                  <a:t>个区块</a:t>
                </a:r>
                <a:endParaRPr lang="en-US" altLang="zh-CN" sz="1400" b="1" dirty="0">
                  <a:solidFill>
                    <a:srgbClr val="000000"/>
                  </a:solidFill>
                  <a:cs typeface="+mn-ea"/>
                  <a:sym typeface="+mn-lt"/>
                </a:endParaRPr>
              </a:p>
            </p:txBody>
          </p:sp>
        </p:grpSp>
        <p:sp>
          <p:nvSpPr>
            <p:cNvPr id="26" name="iṡľiḑe">
              <a:extLst>
                <a:ext uri="{FF2B5EF4-FFF2-40B4-BE49-F238E27FC236}">
                  <a16:creationId xmlns:a16="http://schemas.microsoft.com/office/drawing/2014/main" id="{45F0FD1E-3599-472D-9A86-BC19E82C71AD}"/>
                </a:ext>
              </a:extLst>
            </p:cNvPr>
            <p:cNvSpPr/>
            <p:nvPr/>
          </p:nvSpPr>
          <p:spPr>
            <a:xfrm>
              <a:off x="9052547" y="1131205"/>
              <a:ext cx="2449700" cy="3351894"/>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cs typeface="+mn-ea"/>
                <a:sym typeface="+mn-lt"/>
              </a:endParaRPr>
            </a:p>
          </p:txBody>
        </p:sp>
        <p:grpSp>
          <p:nvGrpSpPr>
            <p:cNvPr id="27" name="îşḻîde">
              <a:extLst>
                <a:ext uri="{FF2B5EF4-FFF2-40B4-BE49-F238E27FC236}">
                  <a16:creationId xmlns:a16="http://schemas.microsoft.com/office/drawing/2014/main" id="{6B6A5CB4-5346-454D-A3D8-A279A792A88B}"/>
                </a:ext>
              </a:extLst>
            </p:cNvPr>
            <p:cNvGrpSpPr/>
            <p:nvPr/>
          </p:nvGrpSpPr>
          <p:grpSpPr>
            <a:xfrm flipV="1">
              <a:off x="682375" y="1338708"/>
              <a:ext cx="2470150" cy="1564714"/>
              <a:chOff x="8715968" y="6404341"/>
              <a:chExt cx="2470150" cy="1564714"/>
            </a:xfrm>
          </p:grpSpPr>
          <p:cxnSp>
            <p:nvCxnSpPr>
              <p:cNvPr id="28" name="îṧḻiḑê">
                <a:extLst>
                  <a:ext uri="{FF2B5EF4-FFF2-40B4-BE49-F238E27FC236}">
                    <a16:creationId xmlns:a16="http://schemas.microsoft.com/office/drawing/2014/main" id="{7FA15301-939C-4155-80EB-16F4BFEB6553}"/>
                  </a:ext>
                </a:extLst>
              </p:cNvPr>
              <p:cNvCxnSpPr>
                <a:cxnSpLocks/>
              </p:cNvCxnSpPr>
              <p:nvPr/>
            </p:nvCxnSpPr>
            <p:spPr>
              <a:xfrm flipV="1">
                <a:off x="8725243" y="7488534"/>
                <a:ext cx="24516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î$ḻíḍe">
                <a:extLst>
                  <a:ext uri="{FF2B5EF4-FFF2-40B4-BE49-F238E27FC236}">
                    <a16:creationId xmlns:a16="http://schemas.microsoft.com/office/drawing/2014/main" id="{E05AEA7F-F321-4379-B81E-CD499B40A990}"/>
                  </a:ext>
                </a:extLst>
              </p:cNvPr>
              <p:cNvSpPr txBox="1"/>
              <p:nvPr/>
            </p:nvSpPr>
            <p:spPr>
              <a:xfrm flipV="1">
                <a:off x="8715968" y="7568714"/>
                <a:ext cx="2470150" cy="400341"/>
              </a:xfrm>
              <a:prstGeom prst="rect">
                <a:avLst/>
              </a:prstGeom>
              <a:noFill/>
            </p:spPr>
            <p:txBody>
              <a:bodyPr wrap="square" rtlCol="0" anchor="b">
                <a:spAutoFit/>
              </a:bodyPr>
              <a:lstStyle/>
              <a:p>
                <a:pPr algn="ctr"/>
                <a:r>
                  <a:rPr lang="zh-CN" altLang="en-US" sz="2000" dirty="0">
                    <a:solidFill>
                      <a:schemeClr val="accent1"/>
                    </a:solidFill>
                    <a:cs typeface="+mn-ea"/>
                    <a:sym typeface="+mn-lt"/>
                  </a:rPr>
                  <a:t>二氧化碳埋存</a:t>
                </a:r>
                <a:endParaRPr lang="en-US" altLang="zh-CN" sz="2000" dirty="0">
                  <a:solidFill>
                    <a:schemeClr val="accent1"/>
                  </a:solidFill>
                  <a:cs typeface="+mn-ea"/>
                  <a:sym typeface="+mn-lt"/>
                </a:endParaRPr>
              </a:p>
            </p:txBody>
          </p:sp>
          <p:sp>
            <p:nvSpPr>
              <p:cNvPr id="30" name="íṣľíḑé">
                <a:extLst>
                  <a:ext uri="{FF2B5EF4-FFF2-40B4-BE49-F238E27FC236}">
                    <a16:creationId xmlns:a16="http://schemas.microsoft.com/office/drawing/2014/main" id="{27900A2E-BF4D-4DEC-A775-0788A99DF00D}"/>
                  </a:ext>
                </a:extLst>
              </p:cNvPr>
              <p:cNvSpPr txBox="1"/>
              <p:nvPr/>
            </p:nvSpPr>
            <p:spPr>
              <a:xfrm flipV="1">
                <a:off x="8715968" y="6404341"/>
                <a:ext cx="2470150" cy="1025808"/>
              </a:xfrm>
              <a:prstGeom prst="rect">
                <a:avLst/>
              </a:prstGeom>
              <a:noFill/>
            </p:spPr>
            <p:txBody>
              <a:bodyPr wrap="square" rtlCol="0" anchor="t">
                <a:spAutoFit/>
              </a:bodyPr>
              <a:lstStyle/>
              <a:p>
                <a:pPr algn="just" defTabSz="913765">
                  <a:lnSpc>
                    <a:spcPct val="150000"/>
                  </a:lnSpc>
                  <a:buSzPct val="25000"/>
                  <a:defRPr/>
                </a:pPr>
                <a:r>
                  <a:rPr lang="zh-CN" altLang="en-US" sz="1400" b="1" dirty="0">
                    <a:solidFill>
                      <a:srgbClr val="000000"/>
                    </a:solidFill>
                    <a:cs typeface="+mn-ea"/>
                    <a:sym typeface="+mn-lt"/>
                  </a:rPr>
                  <a:t>在中石油长庆油田进行二氧化碳埋存效果与环境影响应用研究</a:t>
                </a:r>
                <a:endParaRPr lang="en-US" altLang="zh-CN" sz="1400" b="1" dirty="0">
                  <a:solidFill>
                    <a:srgbClr val="000000"/>
                  </a:solidFill>
                  <a:cs typeface="+mn-ea"/>
                  <a:sym typeface="+mn-lt"/>
                </a:endParaRPr>
              </a:p>
            </p:txBody>
          </p:sp>
        </p:grpSp>
      </p:grpSp>
      <p:sp>
        <p:nvSpPr>
          <p:cNvPr id="34" name="文本框 33">
            <a:extLst>
              <a:ext uri="{FF2B5EF4-FFF2-40B4-BE49-F238E27FC236}">
                <a16:creationId xmlns:a16="http://schemas.microsoft.com/office/drawing/2014/main" id="{430C5344-A7E2-40BE-A480-B65674076B9F}"/>
              </a:ext>
            </a:extLst>
          </p:cNvPr>
          <p:cNvSpPr txBox="1"/>
          <p:nvPr/>
        </p:nvSpPr>
        <p:spPr>
          <a:xfrm>
            <a:off x="3954663" y="6176001"/>
            <a:ext cx="4339650" cy="276999"/>
          </a:xfrm>
          <a:prstGeom prst="rect">
            <a:avLst/>
          </a:prstGeom>
          <a:noFill/>
        </p:spPr>
        <p:txBody>
          <a:bodyPr wrap="none" rtlCol="0">
            <a:spAutoFit/>
          </a:bodyPr>
          <a:lstStyle/>
          <a:p>
            <a:pPr algn="ctr"/>
            <a:r>
              <a:rPr lang="zh-CN" altLang="en-US" sz="1200" dirty="0">
                <a:solidFill>
                  <a:schemeClr val="accent6">
                    <a:lumMod val="75000"/>
                  </a:schemeClr>
                </a:solidFill>
                <a:cs typeface="+mn-ea"/>
                <a:sym typeface="+mn-lt"/>
              </a:rPr>
              <a:t>本页图片来自中国石油石化网、央广网、腾讯网等网络媒体</a:t>
            </a:r>
          </a:p>
        </p:txBody>
      </p:sp>
    </p:spTree>
    <p:custDataLst>
      <p:tags r:id="rId1"/>
    </p:custDataLst>
    <p:extLst>
      <p:ext uri="{BB962C8B-B14F-4D97-AF65-F5344CB8AC3E}">
        <p14:creationId xmlns:p14="http://schemas.microsoft.com/office/powerpoint/2010/main" val="1881115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dirty="0">
                <a:solidFill>
                  <a:schemeClr val="accent1"/>
                </a:solidFill>
                <a:cs typeface="+mn-ea"/>
                <a:sym typeface="+mn-lt"/>
              </a:rPr>
              <a:t>多相</a:t>
            </a:r>
            <a:r>
              <a:rPr lang="zh-CN" altLang="en-CN" sz="4000" dirty="0">
                <a:solidFill>
                  <a:schemeClr val="accent1"/>
                </a:solidFill>
                <a:cs typeface="+mn-ea"/>
                <a:sym typeface="+mn-lt"/>
              </a:rPr>
              <a:t>多组分</a:t>
            </a:r>
            <a:r>
              <a:rPr lang="zh-CN" altLang="en-US" sz="4000" dirty="0">
                <a:solidFill>
                  <a:schemeClr val="accent1"/>
                </a:solidFill>
                <a:cs typeface="+mn-ea"/>
                <a:sym typeface="+mn-lt"/>
              </a:rPr>
              <a:t>渗流力学方程</a:t>
            </a:r>
          </a:p>
        </p:txBody>
      </p:sp>
      <p:sp>
        <p:nvSpPr>
          <p:cNvPr id="2" name="日期占位符 1">
            <a:extLst>
              <a:ext uri="{FF2B5EF4-FFF2-40B4-BE49-F238E27FC236}">
                <a16:creationId xmlns:a16="http://schemas.microsoft.com/office/drawing/2014/main" id="{30873A27-B711-4215-987C-F06DF01514CB}"/>
              </a:ext>
            </a:extLst>
          </p:cNvPr>
          <p:cNvSpPr>
            <a:spLocks noGrp="1"/>
          </p:cNvSpPr>
          <p:nvPr>
            <p:ph type="dt" sz="half" idx="10"/>
          </p:nvPr>
        </p:nvSpPr>
        <p:spPr/>
        <p:txBody>
          <a:bodyPr/>
          <a:lstStyle/>
          <a:p>
            <a:fld id="{9F92D39E-C873-45D6-8463-D41E5F7671F0}" type="datetime1">
              <a:rPr lang="zh-CN" altLang="en-US" smtClean="0">
                <a:cs typeface="+mn-ea"/>
                <a:sym typeface="+mn-lt"/>
              </a:rPr>
              <a:t>2022/8/22</a:t>
            </a:fld>
            <a:endParaRPr lang="zh-CN" altLang="en-US" dirty="0">
              <a:cs typeface="+mn-ea"/>
              <a:sym typeface="+mn-lt"/>
            </a:endParaRPr>
          </a:p>
        </p:txBody>
      </p:sp>
      <p:sp>
        <p:nvSpPr>
          <p:cNvPr id="5" name="灯片编号占位符 4">
            <a:extLst>
              <a:ext uri="{FF2B5EF4-FFF2-40B4-BE49-F238E27FC236}">
                <a16:creationId xmlns:a16="http://schemas.microsoft.com/office/drawing/2014/main" id="{F8BA294B-DE79-422F-B7D8-174C9A520843}"/>
              </a:ext>
            </a:extLst>
          </p:cNvPr>
          <p:cNvSpPr>
            <a:spLocks noGrp="1"/>
          </p:cNvSpPr>
          <p:nvPr>
            <p:ph type="sldNum" sz="quarter" idx="12"/>
          </p:nvPr>
        </p:nvSpPr>
        <p:spPr/>
        <p:txBody>
          <a:bodyPr/>
          <a:lstStyle/>
          <a:p>
            <a:fld id="{AA4E786F-588D-4932-A7B2-AE3451FA4ACA}" type="slidenum">
              <a:rPr lang="zh-CN" altLang="en-US" smtClean="0">
                <a:cs typeface="+mn-ea"/>
                <a:sym typeface="+mn-lt"/>
              </a:rPr>
              <a:pPr/>
              <a:t>5</a:t>
            </a:fld>
            <a:endParaRPr lang="zh-CN" altLang="en-US" dirty="0">
              <a:cs typeface="+mn-ea"/>
              <a:sym typeface="+mn-lt"/>
            </a:endParaRPr>
          </a:p>
        </p:txBody>
      </p:sp>
      <p:pic>
        <p:nvPicPr>
          <p:cNvPr id="15" name="图片 14">
            <a:extLst>
              <a:ext uri="{FF2B5EF4-FFF2-40B4-BE49-F238E27FC236}">
                <a16:creationId xmlns:a16="http://schemas.microsoft.com/office/drawing/2014/main" id="{414322FC-B3A1-4D6E-B6EB-A0744A1E6CA9}"/>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47" name="Oval 46">
            <a:extLst>
              <a:ext uri="{FF2B5EF4-FFF2-40B4-BE49-F238E27FC236}">
                <a16:creationId xmlns:a16="http://schemas.microsoft.com/office/drawing/2014/main" id="{001AC4D6-9FAA-8C41-8BAE-F0F927C108F0}"/>
              </a:ext>
            </a:extLst>
          </p:cNvPr>
          <p:cNvSpPr/>
          <p:nvPr/>
        </p:nvSpPr>
        <p:spPr>
          <a:xfrm>
            <a:off x="3599723" y="1142273"/>
            <a:ext cx="4979855" cy="49798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cs typeface="+mn-ea"/>
              <a:sym typeface="+mn-lt"/>
            </a:endParaRPr>
          </a:p>
        </p:txBody>
      </p:sp>
      <p:sp>
        <p:nvSpPr>
          <p:cNvPr id="48" name="Oval 47">
            <a:extLst>
              <a:ext uri="{FF2B5EF4-FFF2-40B4-BE49-F238E27FC236}">
                <a16:creationId xmlns:a16="http://schemas.microsoft.com/office/drawing/2014/main" id="{D9107C25-5BE4-F54D-92DB-1F6EE5F349C9}"/>
              </a:ext>
            </a:extLst>
          </p:cNvPr>
          <p:cNvSpPr/>
          <p:nvPr/>
        </p:nvSpPr>
        <p:spPr>
          <a:xfrm>
            <a:off x="4755517" y="2298067"/>
            <a:ext cx="2668266" cy="26682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cs typeface="+mn-ea"/>
                <a:sym typeface="+mn-lt"/>
              </a:rPr>
              <a:t>基本模型</a:t>
            </a:r>
          </a:p>
        </p:txBody>
      </p:sp>
      <p:sp>
        <p:nvSpPr>
          <p:cNvPr id="49" name="文本框 113">
            <a:extLst>
              <a:ext uri="{FF2B5EF4-FFF2-40B4-BE49-F238E27FC236}">
                <a16:creationId xmlns:a16="http://schemas.microsoft.com/office/drawing/2014/main" id="{F5E1EA70-28A2-B540-A62F-EFC6385BD67A}"/>
              </a:ext>
            </a:extLst>
          </p:cNvPr>
          <p:cNvSpPr txBox="1"/>
          <p:nvPr/>
        </p:nvSpPr>
        <p:spPr>
          <a:xfrm>
            <a:off x="2351061" y="4558577"/>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zh-CN" altLang="en-US">
                <a:sym typeface="+mn-lt"/>
              </a:rPr>
              <a:t>非</a:t>
            </a:r>
            <a:r>
              <a:rPr lang="en-US" altLang="zh-CN" dirty="0">
                <a:sym typeface="+mn-lt"/>
              </a:rPr>
              <a:t>Darcy</a:t>
            </a:r>
            <a:r>
              <a:rPr lang="zh-CN" altLang="en-US" dirty="0">
                <a:sym typeface="+mn-lt"/>
              </a:rPr>
              <a:t>模型</a:t>
            </a:r>
          </a:p>
        </p:txBody>
      </p:sp>
      <p:sp>
        <p:nvSpPr>
          <p:cNvPr id="50" name="文本框 115">
            <a:extLst>
              <a:ext uri="{FF2B5EF4-FFF2-40B4-BE49-F238E27FC236}">
                <a16:creationId xmlns:a16="http://schemas.microsoft.com/office/drawing/2014/main" id="{FB3E1F1D-7819-444B-AB46-38B725637AAB}"/>
              </a:ext>
            </a:extLst>
          </p:cNvPr>
          <p:cNvSpPr txBox="1"/>
          <p:nvPr/>
        </p:nvSpPr>
        <p:spPr>
          <a:xfrm>
            <a:off x="2164990" y="3393334"/>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en-US" altLang="zh-CN" dirty="0">
                <a:sym typeface="+mn-lt"/>
              </a:rPr>
              <a:t>Brinkman</a:t>
            </a:r>
            <a:r>
              <a:rPr lang="zh-CN" altLang="en-US" dirty="0">
                <a:sym typeface="+mn-lt"/>
              </a:rPr>
              <a:t>方程</a:t>
            </a:r>
          </a:p>
        </p:txBody>
      </p:sp>
      <p:sp>
        <p:nvSpPr>
          <p:cNvPr id="53" name="文本框 116">
            <a:extLst>
              <a:ext uri="{FF2B5EF4-FFF2-40B4-BE49-F238E27FC236}">
                <a16:creationId xmlns:a16="http://schemas.microsoft.com/office/drawing/2014/main" id="{DC53422A-DD13-D64F-ADE5-A659685F21BC}"/>
              </a:ext>
            </a:extLst>
          </p:cNvPr>
          <p:cNvSpPr txBox="1"/>
          <p:nvPr/>
        </p:nvSpPr>
        <p:spPr>
          <a:xfrm>
            <a:off x="8048964" y="4553105"/>
            <a:ext cx="1748555"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zh-CN" altLang="en-US" dirty="0">
                <a:sym typeface="+mn-lt"/>
              </a:rPr>
              <a:t>岩石力学方程</a:t>
            </a:r>
          </a:p>
        </p:txBody>
      </p:sp>
      <p:sp>
        <p:nvSpPr>
          <p:cNvPr id="54" name="文本框 117">
            <a:extLst>
              <a:ext uri="{FF2B5EF4-FFF2-40B4-BE49-F238E27FC236}">
                <a16:creationId xmlns:a16="http://schemas.microsoft.com/office/drawing/2014/main" id="{2D9529D0-0B8E-9C47-A9DD-FE7FC6E2F789}"/>
              </a:ext>
            </a:extLst>
          </p:cNvPr>
          <p:cNvSpPr txBox="1"/>
          <p:nvPr/>
        </p:nvSpPr>
        <p:spPr>
          <a:xfrm>
            <a:off x="8025766" y="2322291"/>
            <a:ext cx="1748555"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zh-CN" altLang="en-US" dirty="0">
                <a:sym typeface="+mn-lt"/>
              </a:rPr>
              <a:t>吸附解吸模型</a:t>
            </a:r>
          </a:p>
        </p:txBody>
      </p:sp>
      <p:sp>
        <p:nvSpPr>
          <p:cNvPr id="55" name="文本框 118">
            <a:extLst>
              <a:ext uri="{FF2B5EF4-FFF2-40B4-BE49-F238E27FC236}">
                <a16:creationId xmlns:a16="http://schemas.microsoft.com/office/drawing/2014/main" id="{E223FBC0-0522-6F42-B347-ECE17BE117F5}"/>
              </a:ext>
            </a:extLst>
          </p:cNvPr>
          <p:cNvSpPr txBox="1"/>
          <p:nvPr/>
        </p:nvSpPr>
        <p:spPr>
          <a:xfrm>
            <a:off x="8341812" y="3393334"/>
            <a:ext cx="1748556"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zh-CN" altLang="en-US" dirty="0">
                <a:sym typeface="+mn-lt"/>
              </a:rPr>
              <a:t>岩石溶解模型</a:t>
            </a:r>
          </a:p>
        </p:txBody>
      </p:sp>
      <p:sp>
        <p:nvSpPr>
          <p:cNvPr id="60" name="文本框 119">
            <a:extLst>
              <a:ext uri="{FF2B5EF4-FFF2-40B4-BE49-F238E27FC236}">
                <a16:creationId xmlns:a16="http://schemas.microsoft.com/office/drawing/2014/main" id="{8EC8E3DA-7384-D94C-8166-42FC49924840}"/>
              </a:ext>
            </a:extLst>
          </p:cNvPr>
          <p:cNvSpPr txBox="1"/>
          <p:nvPr/>
        </p:nvSpPr>
        <p:spPr>
          <a:xfrm>
            <a:off x="3167960" y="1356032"/>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p>
            <a:pPr algn="ctr"/>
            <a:r>
              <a:rPr lang="zh-CN" altLang="en-US" dirty="0">
                <a:solidFill>
                  <a:schemeClr val="bg1"/>
                </a:solidFill>
                <a:cs typeface="+mn-ea"/>
                <a:sym typeface="+mn-lt"/>
              </a:rPr>
              <a:t>组分化学反应</a:t>
            </a:r>
          </a:p>
        </p:txBody>
      </p:sp>
      <p:sp>
        <p:nvSpPr>
          <p:cNvPr id="61" name="文本框 120">
            <a:extLst>
              <a:ext uri="{FF2B5EF4-FFF2-40B4-BE49-F238E27FC236}">
                <a16:creationId xmlns:a16="http://schemas.microsoft.com/office/drawing/2014/main" id="{902E16F4-C305-9746-997C-E5A4CD583C7A}"/>
              </a:ext>
            </a:extLst>
          </p:cNvPr>
          <p:cNvSpPr txBox="1"/>
          <p:nvPr/>
        </p:nvSpPr>
        <p:spPr>
          <a:xfrm>
            <a:off x="7486925" y="5430635"/>
            <a:ext cx="1748555"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en-US" altLang="zh-CN" dirty="0">
                <a:sym typeface="+mn-lt"/>
              </a:rPr>
              <a:t> </a:t>
            </a:r>
            <a:r>
              <a:rPr lang="zh-CN" altLang="en-US" dirty="0">
                <a:sym typeface="+mn-lt"/>
              </a:rPr>
              <a:t>非等温模型</a:t>
            </a:r>
          </a:p>
        </p:txBody>
      </p:sp>
      <p:sp>
        <p:nvSpPr>
          <p:cNvPr id="62" name="文本框 121">
            <a:extLst>
              <a:ext uri="{FF2B5EF4-FFF2-40B4-BE49-F238E27FC236}">
                <a16:creationId xmlns:a16="http://schemas.microsoft.com/office/drawing/2014/main" id="{6B643036-4D98-0E42-852F-D54AE4B60EA1}"/>
              </a:ext>
            </a:extLst>
          </p:cNvPr>
          <p:cNvSpPr txBox="1"/>
          <p:nvPr/>
        </p:nvSpPr>
        <p:spPr>
          <a:xfrm>
            <a:off x="7275488" y="1356032"/>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en-US" altLang="zh-CN" dirty="0">
                <a:sym typeface="+mn-lt"/>
              </a:rPr>
              <a:t>EOS</a:t>
            </a:r>
            <a:r>
              <a:rPr lang="zh-CN" altLang="en-US" dirty="0">
                <a:sym typeface="+mn-lt"/>
              </a:rPr>
              <a:t>状态方程</a:t>
            </a:r>
          </a:p>
        </p:txBody>
      </p:sp>
      <p:sp>
        <p:nvSpPr>
          <p:cNvPr id="63" name="文本框 122">
            <a:extLst>
              <a:ext uri="{FF2B5EF4-FFF2-40B4-BE49-F238E27FC236}">
                <a16:creationId xmlns:a16="http://schemas.microsoft.com/office/drawing/2014/main" id="{44600C2A-93FB-744E-BC5D-4AD99CF10F37}"/>
              </a:ext>
            </a:extLst>
          </p:cNvPr>
          <p:cNvSpPr txBox="1"/>
          <p:nvPr/>
        </p:nvSpPr>
        <p:spPr>
          <a:xfrm>
            <a:off x="2391280" y="2335057"/>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zh-CN" altLang="en-US" dirty="0">
                <a:sym typeface="+mn-lt"/>
              </a:rPr>
              <a:t>多重介质模型</a:t>
            </a:r>
          </a:p>
        </p:txBody>
      </p:sp>
      <p:sp>
        <p:nvSpPr>
          <p:cNvPr id="64" name="文本框 121">
            <a:extLst>
              <a:ext uri="{FF2B5EF4-FFF2-40B4-BE49-F238E27FC236}">
                <a16:creationId xmlns:a16="http://schemas.microsoft.com/office/drawing/2014/main" id="{C196FD2D-F837-DC4C-8917-67D00131B2A7}"/>
              </a:ext>
            </a:extLst>
          </p:cNvPr>
          <p:cNvSpPr txBox="1"/>
          <p:nvPr/>
        </p:nvSpPr>
        <p:spPr>
          <a:xfrm>
            <a:off x="4072079" y="2875522"/>
            <a:ext cx="1794914"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CN" dirty="0">
                <a:solidFill>
                  <a:schemeClr val="bg1"/>
                </a:solidFill>
                <a:cs typeface="+mn-ea"/>
                <a:sym typeface="+mn-lt"/>
              </a:rPr>
              <a:t>组分</a:t>
            </a:r>
            <a:r>
              <a:rPr lang="zh-CN" altLang="en-US" dirty="0">
                <a:solidFill>
                  <a:schemeClr val="bg1"/>
                </a:solidFill>
                <a:cs typeface="+mn-ea"/>
                <a:sym typeface="+mn-lt"/>
              </a:rPr>
              <a:t>物质守恒</a:t>
            </a:r>
          </a:p>
        </p:txBody>
      </p:sp>
      <p:sp>
        <p:nvSpPr>
          <p:cNvPr id="65" name="文本框 121">
            <a:extLst>
              <a:ext uri="{FF2B5EF4-FFF2-40B4-BE49-F238E27FC236}">
                <a16:creationId xmlns:a16="http://schemas.microsoft.com/office/drawing/2014/main" id="{8AF72C56-80F7-BD43-A9AC-3EA89458581F}"/>
              </a:ext>
            </a:extLst>
          </p:cNvPr>
          <p:cNvSpPr txBox="1"/>
          <p:nvPr/>
        </p:nvSpPr>
        <p:spPr>
          <a:xfrm>
            <a:off x="4072079" y="4018112"/>
            <a:ext cx="1794914"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CN" dirty="0">
                <a:solidFill>
                  <a:schemeClr val="bg1"/>
                </a:solidFill>
                <a:cs typeface="+mn-ea"/>
                <a:sym typeface="+mn-lt"/>
              </a:rPr>
              <a:t>渗流</a:t>
            </a:r>
            <a:r>
              <a:rPr lang="zh-CN" altLang="en-US" dirty="0">
                <a:solidFill>
                  <a:schemeClr val="bg1"/>
                </a:solidFill>
                <a:cs typeface="+mn-ea"/>
                <a:sym typeface="+mn-lt"/>
              </a:rPr>
              <a:t>运动方程</a:t>
            </a:r>
          </a:p>
        </p:txBody>
      </p:sp>
      <p:sp>
        <p:nvSpPr>
          <p:cNvPr id="66" name="文本框 121">
            <a:extLst>
              <a:ext uri="{FF2B5EF4-FFF2-40B4-BE49-F238E27FC236}">
                <a16:creationId xmlns:a16="http://schemas.microsoft.com/office/drawing/2014/main" id="{C06D16DC-FF39-FD4C-9870-BB886C652EEE}"/>
              </a:ext>
            </a:extLst>
          </p:cNvPr>
          <p:cNvSpPr txBox="1"/>
          <p:nvPr/>
        </p:nvSpPr>
        <p:spPr>
          <a:xfrm>
            <a:off x="6312307" y="2875522"/>
            <a:ext cx="1794914"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CN" dirty="0">
                <a:solidFill>
                  <a:schemeClr val="bg1"/>
                </a:solidFill>
                <a:cs typeface="+mn-ea"/>
                <a:sym typeface="+mn-lt"/>
              </a:rPr>
              <a:t>相</a:t>
            </a:r>
            <a:r>
              <a:rPr lang="zh-CN" altLang="en-US" dirty="0">
                <a:solidFill>
                  <a:schemeClr val="bg1"/>
                </a:solidFill>
                <a:cs typeface="+mn-ea"/>
                <a:sym typeface="+mn-lt"/>
              </a:rPr>
              <a:t>平衡方程</a:t>
            </a:r>
          </a:p>
        </p:txBody>
      </p:sp>
      <p:sp>
        <p:nvSpPr>
          <p:cNvPr id="67" name="文本框 121">
            <a:extLst>
              <a:ext uri="{FF2B5EF4-FFF2-40B4-BE49-F238E27FC236}">
                <a16:creationId xmlns:a16="http://schemas.microsoft.com/office/drawing/2014/main" id="{B0E1FCB7-333F-564F-9950-C576BFA72DBA}"/>
              </a:ext>
            </a:extLst>
          </p:cNvPr>
          <p:cNvSpPr txBox="1"/>
          <p:nvPr/>
        </p:nvSpPr>
        <p:spPr>
          <a:xfrm>
            <a:off x="6312307" y="4018112"/>
            <a:ext cx="1794914"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solidFill>
                  <a:schemeClr val="bg1"/>
                </a:solidFill>
                <a:cs typeface="+mn-ea"/>
                <a:sym typeface="+mn-lt"/>
              </a:rPr>
              <a:t>相</a:t>
            </a:r>
            <a:r>
              <a:rPr lang="zh-CN" altLang="en-CN" dirty="0">
                <a:solidFill>
                  <a:schemeClr val="bg1"/>
                </a:solidFill>
                <a:cs typeface="+mn-ea"/>
                <a:sym typeface="+mn-lt"/>
              </a:rPr>
              <a:t>表面</a:t>
            </a:r>
            <a:r>
              <a:rPr lang="zh-CN" altLang="en-US" dirty="0">
                <a:solidFill>
                  <a:schemeClr val="bg1"/>
                </a:solidFill>
                <a:cs typeface="+mn-ea"/>
                <a:sym typeface="+mn-lt"/>
              </a:rPr>
              <a:t>张力模型</a:t>
            </a:r>
          </a:p>
        </p:txBody>
      </p:sp>
      <p:sp>
        <p:nvSpPr>
          <p:cNvPr id="68" name="文本框 113">
            <a:extLst>
              <a:ext uri="{FF2B5EF4-FFF2-40B4-BE49-F238E27FC236}">
                <a16:creationId xmlns:a16="http://schemas.microsoft.com/office/drawing/2014/main" id="{F245AAEC-F469-1B48-93E0-F4D6F1D15DF6}"/>
              </a:ext>
            </a:extLst>
          </p:cNvPr>
          <p:cNvSpPr txBox="1"/>
          <p:nvPr/>
        </p:nvSpPr>
        <p:spPr>
          <a:xfrm>
            <a:off x="2990529" y="5430635"/>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en-US" altLang="zh-CN" dirty="0">
                <a:sym typeface="+mn-lt"/>
              </a:rPr>
              <a:t>Darcy</a:t>
            </a:r>
            <a:r>
              <a:rPr lang="zh-CN" altLang="en-US" dirty="0">
                <a:sym typeface="+mn-lt"/>
              </a:rPr>
              <a:t>模型</a:t>
            </a:r>
          </a:p>
        </p:txBody>
      </p:sp>
      <p:sp>
        <p:nvSpPr>
          <p:cNvPr id="69" name="TextBox 68">
            <a:extLst>
              <a:ext uri="{FF2B5EF4-FFF2-40B4-BE49-F238E27FC236}">
                <a16:creationId xmlns:a16="http://schemas.microsoft.com/office/drawing/2014/main" id="{21C3F1E1-23A8-CA4E-9106-5D9AB5121469}"/>
              </a:ext>
            </a:extLst>
          </p:cNvPr>
          <p:cNvSpPr txBox="1"/>
          <p:nvPr/>
        </p:nvSpPr>
        <p:spPr>
          <a:xfrm>
            <a:off x="5606509" y="5474893"/>
            <a:ext cx="1103187" cy="369332"/>
          </a:xfrm>
          <a:prstGeom prst="rect">
            <a:avLst/>
          </a:prstGeom>
          <a:noFill/>
        </p:spPr>
        <p:txBody>
          <a:bodyPr wrap="none" rtlCol="0">
            <a:spAutoFit/>
          </a:bodyPr>
          <a:lstStyle/>
          <a:p>
            <a:r>
              <a:rPr lang="en-CN" dirty="0">
                <a:cs typeface="+mn-ea"/>
                <a:sym typeface="+mn-lt"/>
              </a:rPr>
              <a:t>扩展模型</a:t>
            </a:r>
          </a:p>
        </p:txBody>
      </p:sp>
      <p:sp>
        <p:nvSpPr>
          <p:cNvPr id="70" name="Rounded Rectangle 69">
            <a:extLst>
              <a:ext uri="{FF2B5EF4-FFF2-40B4-BE49-F238E27FC236}">
                <a16:creationId xmlns:a16="http://schemas.microsoft.com/office/drawing/2014/main" id="{7B2AE9AD-FFB2-F842-ABE7-14D0C8A14C1F}"/>
              </a:ext>
            </a:extLst>
          </p:cNvPr>
          <p:cNvSpPr/>
          <p:nvPr/>
        </p:nvSpPr>
        <p:spPr>
          <a:xfrm>
            <a:off x="660400" y="1473562"/>
            <a:ext cx="1047442" cy="914220"/>
          </a:xfrm>
          <a:prstGeom prst="roundRect">
            <a:avLst/>
          </a:prstGeom>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传统油气</a:t>
            </a:r>
            <a:r>
              <a:rPr lang="zh-CN" altLang="en-US" dirty="0">
                <a:cs typeface="+mn-ea"/>
                <a:sym typeface="+mn-lt"/>
              </a:rPr>
              <a:t>开发</a:t>
            </a:r>
            <a:endParaRPr lang="en-CN" dirty="0">
              <a:cs typeface="+mn-ea"/>
              <a:sym typeface="+mn-lt"/>
            </a:endParaRPr>
          </a:p>
        </p:txBody>
      </p:sp>
      <p:sp>
        <p:nvSpPr>
          <p:cNvPr id="71" name="Rounded Rectangle 70">
            <a:extLst>
              <a:ext uri="{FF2B5EF4-FFF2-40B4-BE49-F238E27FC236}">
                <a16:creationId xmlns:a16="http://schemas.microsoft.com/office/drawing/2014/main" id="{029D0C35-12A7-D34A-AF92-4594131202E0}"/>
              </a:ext>
            </a:extLst>
          </p:cNvPr>
          <p:cNvSpPr/>
          <p:nvPr/>
        </p:nvSpPr>
        <p:spPr>
          <a:xfrm>
            <a:off x="660400" y="3742266"/>
            <a:ext cx="1047442" cy="914220"/>
          </a:xfrm>
          <a:prstGeom prst="roundRect">
            <a:avLst/>
          </a:prstGeom>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页岩油气开发</a:t>
            </a:r>
          </a:p>
        </p:txBody>
      </p:sp>
      <p:sp>
        <p:nvSpPr>
          <p:cNvPr id="72" name="Rounded Rectangle 71">
            <a:extLst>
              <a:ext uri="{FF2B5EF4-FFF2-40B4-BE49-F238E27FC236}">
                <a16:creationId xmlns:a16="http://schemas.microsoft.com/office/drawing/2014/main" id="{CD670DEA-FB81-9B4E-A191-8C6EB4D8416D}"/>
              </a:ext>
            </a:extLst>
          </p:cNvPr>
          <p:cNvSpPr/>
          <p:nvPr/>
        </p:nvSpPr>
        <p:spPr>
          <a:xfrm>
            <a:off x="660400" y="4876619"/>
            <a:ext cx="1047442" cy="914220"/>
          </a:xfrm>
          <a:prstGeom prst="roundRect">
            <a:avLst/>
          </a:prstGeom>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凝析气藏开发</a:t>
            </a:r>
          </a:p>
        </p:txBody>
      </p:sp>
      <p:sp>
        <p:nvSpPr>
          <p:cNvPr id="73" name="Rounded Rectangle 72">
            <a:extLst>
              <a:ext uri="{FF2B5EF4-FFF2-40B4-BE49-F238E27FC236}">
                <a16:creationId xmlns:a16="http://schemas.microsoft.com/office/drawing/2014/main" id="{D5EFA5C3-209F-6B4C-82A7-824CDB7977ED}"/>
              </a:ext>
            </a:extLst>
          </p:cNvPr>
          <p:cNvSpPr/>
          <p:nvPr/>
        </p:nvSpPr>
        <p:spPr>
          <a:xfrm>
            <a:off x="10471458" y="1473562"/>
            <a:ext cx="1047442" cy="914220"/>
          </a:xfrm>
          <a:prstGeom prst="roundRect">
            <a:avLst/>
          </a:prstGeom>
          <a:solidFill>
            <a:srgbClr val="1DB556"/>
          </a:solidFill>
          <a:ln>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地热利用开发</a:t>
            </a:r>
          </a:p>
        </p:txBody>
      </p:sp>
      <p:sp>
        <p:nvSpPr>
          <p:cNvPr id="74" name="Rounded Rectangle 73">
            <a:extLst>
              <a:ext uri="{FF2B5EF4-FFF2-40B4-BE49-F238E27FC236}">
                <a16:creationId xmlns:a16="http://schemas.microsoft.com/office/drawing/2014/main" id="{01ED266F-DEF8-8541-81AF-7DA33AB76E37}"/>
              </a:ext>
            </a:extLst>
          </p:cNvPr>
          <p:cNvSpPr/>
          <p:nvPr/>
        </p:nvSpPr>
        <p:spPr>
          <a:xfrm>
            <a:off x="10471458" y="2607914"/>
            <a:ext cx="1047442" cy="914220"/>
          </a:xfrm>
          <a:prstGeom prst="roundRect">
            <a:avLst/>
          </a:prstGeom>
          <a:solidFill>
            <a:srgbClr val="1DB556"/>
          </a:solidFill>
          <a:ln>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二氧化碳</a:t>
            </a:r>
            <a:r>
              <a:rPr lang="zh-CN" altLang="en-US" dirty="0">
                <a:cs typeface="+mn-ea"/>
                <a:sym typeface="+mn-lt"/>
              </a:rPr>
              <a:t>利用和封</a:t>
            </a:r>
            <a:r>
              <a:rPr lang="en-CN" dirty="0">
                <a:cs typeface="+mn-ea"/>
                <a:sym typeface="+mn-lt"/>
              </a:rPr>
              <a:t>存</a:t>
            </a:r>
          </a:p>
        </p:txBody>
      </p:sp>
      <p:sp>
        <p:nvSpPr>
          <p:cNvPr id="75" name="Rounded Rectangle 74">
            <a:extLst>
              <a:ext uri="{FF2B5EF4-FFF2-40B4-BE49-F238E27FC236}">
                <a16:creationId xmlns:a16="http://schemas.microsoft.com/office/drawing/2014/main" id="{99CB8D1C-A802-F046-9DDA-6FC9B0A66E7E}"/>
              </a:ext>
            </a:extLst>
          </p:cNvPr>
          <p:cNvSpPr/>
          <p:nvPr/>
        </p:nvSpPr>
        <p:spPr>
          <a:xfrm>
            <a:off x="10471458" y="3742266"/>
            <a:ext cx="1047442" cy="914220"/>
          </a:xfrm>
          <a:prstGeom prst="roundRect">
            <a:avLst/>
          </a:prstGeom>
          <a:solidFill>
            <a:srgbClr val="1DB556"/>
          </a:solidFill>
          <a:ln>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地下水污染</a:t>
            </a:r>
            <a:r>
              <a:rPr lang="zh-CN" altLang="en-US" dirty="0">
                <a:cs typeface="+mn-ea"/>
                <a:sym typeface="+mn-lt"/>
              </a:rPr>
              <a:t>评估治理</a:t>
            </a:r>
            <a:endParaRPr lang="en-CN" dirty="0">
              <a:cs typeface="+mn-ea"/>
              <a:sym typeface="+mn-lt"/>
            </a:endParaRPr>
          </a:p>
        </p:txBody>
      </p:sp>
      <p:sp>
        <p:nvSpPr>
          <p:cNvPr id="76" name="Rounded Rectangle 75">
            <a:extLst>
              <a:ext uri="{FF2B5EF4-FFF2-40B4-BE49-F238E27FC236}">
                <a16:creationId xmlns:a16="http://schemas.microsoft.com/office/drawing/2014/main" id="{3CFDEAD0-DB14-9D42-9911-EAF652F73265}"/>
              </a:ext>
            </a:extLst>
          </p:cNvPr>
          <p:cNvSpPr/>
          <p:nvPr/>
        </p:nvSpPr>
        <p:spPr>
          <a:xfrm>
            <a:off x="10471458" y="4876619"/>
            <a:ext cx="1047442" cy="914220"/>
          </a:xfrm>
          <a:prstGeom prst="roundRect">
            <a:avLst/>
          </a:prstGeom>
          <a:solidFill>
            <a:srgbClr val="1DB556"/>
          </a:solidFill>
          <a:ln>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核废料埋存</a:t>
            </a:r>
          </a:p>
        </p:txBody>
      </p:sp>
      <p:sp>
        <p:nvSpPr>
          <p:cNvPr id="78" name="Rounded Rectangle 9">
            <a:extLst>
              <a:ext uri="{FF2B5EF4-FFF2-40B4-BE49-F238E27FC236}">
                <a16:creationId xmlns:a16="http://schemas.microsoft.com/office/drawing/2014/main" id="{08F19A07-1D8B-5F4B-A66D-78061BADB0F2}"/>
              </a:ext>
            </a:extLst>
          </p:cNvPr>
          <p:cNvSpPr/>
          <p:nvPr/>
        </p:nvSpPr>
        <p:spPr>
          <a:xfrm>
            <a:off x="647688" y="2607914"/>
            <a:ext cx="1047442" cy="914220"/>
          </a:xfrm>
          <a:prstGeom prst="roundRect">
            <a:avLst/>
          </a:prstGeom>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cs typeface="+mn-ea"/>
                <a:sym typeface="+mn-lt"/>
              </a:rPr>
              <a:t>碳酸盐岩油藏</a:t>
            </a:r>
            <a:endParaRPr lang="en-CN" dirty="0">
              <a:cs typeface="+mn-ea"/>
              <a:sym typeface="+mn-lt"/>
            </a:endParaRPr>
          </a:p>
        </p:txBody>
      </p:sp>
    </p:spTree>
    <p:custDataLst>
      <p:tags r:id="rId2"/>
    </p:custDataLst>
    <p:extLst>
      <p:ext uri="{BB962C8B-B14F-4D97-AF65-F5344CB8AC3E}">
        <p14:creationId xmlns:p14="http://schemas.microsoft.com/office/powerpoint/2010/main" val="396554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additive="base">
                                        <p:cTn id="57" dur="500" fill="hold"/>
                                        <p:tgtEl>
                                          <p:spTgt spid="70"/>
                                        </p:tgtEl>
                                        <p:attrNameLst>
                                          <p:attrName>ppt_x</p:attrName>
                                        </p:attrNameLst>
                                      </p:cBhvr>
                                      <p:tavLst>
                                        <p:tav tm="0">
                                          <p:val>
                                            <p:strVal val="0-#ppt_w/2"/>
                                          </p:val>
                                        </p:tav>
                                        <p:tav tm="100000">
                                          <p:val>
                                            <p:strVal val="#ppt_x"/>
                                          </p:val>
                                        </p:tav>
                                      </p:tavLst>
                                    </p:anim>
                                    <p:anim calcmode="lin" valueType="num">
                                      <p:cBhvr additive="base">
                                        <p:cTn id="58" dur="500" fill="hold"/>
                                        <p:tgtEl>
                                          <p:spTgt spid="70"/>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0-#ppt_w/2"/>
                                          </p:val>
                                        </p:tav>
                                        <p:tav tm="100000">
                                          <p:val>
                                            <p:strVal val="#ppt_x"/>
                                          </p:val>
                                        </p:tav>
                                      </p:tavLst>
                                    </p:anim>
                                    <p:anim calcmode="lin" valueType="num">
                                      <p:cBhvr additive="base">
                                        <p:cTn id="62" dur="500" fill="hold"/>
                                        <p:tgtEl>
                                          <p:spTgt spid="71"/>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anim calcmode="lin" valueType="num">
                                      <p:cBhvr additive="base">
                                        <p:cTn id="65" dur="500" fill="hold"/>
                                        <p:tgtEl>
                                          <p:spTgt spid="72"/>
                                        </p:tgtEl>
                                        <p:attrNameLst>
                                          <p:attrName>ppt_x</p:attrName>
                                        </p:attrNameLst>
                                      </p:cBhvr>
                                      <p:tavLst>
                                        <p:tav tm="0">
                                          <p:val>
                                            <p:strVal val="0-#ppt_w/2"/>
                                          </p:val>
                                        </p:tav>
                                        <p:tav tm="100000">
                                          <p:val>
                                            <p:strVal val="#ppt_x"/>
                                          </p:val>
                                        </p:tav>
                                      </p:tavLst>
                                    </p:anim>
                                    <p:anim calcmode="lin" valueType="num">
                                      <p:cBhvr additive="base">
                                        <p:cTn id="66" dur="500" fill="hold"/>
                                        <p:tgtEl>
                                          <p:spTgt spid="72"/>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anim calcmode="lin" valueType="num">
                                      <p:cBhvr additive="base">
                                        <p:cTn id="69" dur="500" fill="hold"/>
                                        <p:tgtEl>
                                          <p:spTgt spid="73"/>
                                        </p:tgtEl>
                                        <p:attrNameLst>
                                          <p:attrName>ppt_x</p:attrName>
                                        </p:attrNameLst>
                                      </p:cBhvr>
                                      <p:tavLst>
                                        <p:tav tm="0">
                                          <p:val>
                                            <p:strVal val="1+#ppt_w/2"/>
                                          </p:val>
                                        </p:tav>
                                        <p:tav tm="100000">
                                          <p:val>
                                            <p:strVal val="#ppt_x"/>
                                          </p:val>
                                        </p:tav>
                                      </p:tavLst>
                                    </p:anim>
                                    <p:anim calcmode="lin" valueType="num">
                                      <p:cBhvr additive="base">
                                        <p:cTn id="70" dur="500" fill="hold"/>
                                        <p:tgtEl>
                                          <p:spTgt spid="73"/>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 calcmode="lin" valueType="num">
                                      <p:cBhvr additive="base">
                                        <p:cTn id="73" dur="500" fill="hold"/>
                                        <p:tgtEl>
                                          <p:spTgt spid="74"/>
                                        </p:tgtEl>
                                        <p:attrNameLst>
                                          <p:attrName>ppt_x</p:attrName>
                                        </p:attrNameLst>
                                      </p:cBhvr>
                                      <p:tavLst>
                                        <p:tav tm="0">
                                          <p:val>
                                            <p:strVal val="1+#ppt_w/2"/>
                                          </p:val>
                                        </p:tav>
                                        <p:tav tm="100000">
                                          <p:val>
                                            <p:strVal val="#ppt_x"/>
                                          </p:val>
                                        </p:tav>
                                      </p:tavLst>
                                    </p:anim>
                                    <p:anim calcmode="lin" valueType="num">
                                      <p:cBhvr additive="base">
                                        <p:cTn id="74" dur="500" fill="hold"/>
                                        <p:tgtEl>
                                          <p:spTgt spid="74"/>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anim calcmode="lin" valueType="num">
                                      <p:cBhvr additive="base">
                                        <p:cTn id="77" dur="500" fill="hold"/>
                                        <p:tgtEl>
                                          <p:spTgt spid="75"/>
                                        </p:tgtEl>
                                        <p:attrNameLst>
                                          <p:attrName>ppt_x</p:attrName>
                                        </p:attrNameLst>
                                      </p:cBhvr>
                                      <p:tavLst>
                                        <p:tav tm="0">
                                          <p:val>
                                            <p:strVal val="1+#ppt_w/2"/>
                                          </p:val>
                                        </p:tav>
                                        <p:tav tm="100000">
                                          <p:val>
                                            <p:strVal val="#ppt_x"/>
                                          </p:val>
                                        </p:tav>
                                      </p:tavLst>
                                    </p:anim>
                                    <p:anim calcmode="lin" valueType="num">
                                      <p:cBhvr additive="base">
                                        <p:cTn id="78" dur="500" fill="hold"/>
                                        <p:tgtEl>
                                          <p:spTgt spid="75"/>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anim calcmode="lin" valueType="num">
                                      <p:cBhvr additive="base">
                                        <p:cTn id="81" dur="500" fill="hold"/>
                                        <p:tgtEl>
                                          <p:spTgt spid="76"/>
                                        </p:tgtEl>
                                        <p:attrNameLst>
                                          <p:attrName>ppt_x</p:attrName>
                                        </p:attrNameLst>
                                      </p:cBhvr>
                                      <p:tavLst>
                                        <p:tav tm="0">
                                          <p:val>
                                            <p:strVal val="1+#ppt_w/2"/>
                                          </p:val>
                                        </p:tav>
                                        <p:tav tm="100000">
                                          <p:val>
                                            <p:strVal val="#ppt_x"/>
                                          </p:val>
                                        </p:tav>
                                      </p:tavLst>
                                    </p:anim>
                                    <p:anim calcmode="lin" valueType="num">
                                      <p:cBhvr additive="base">
                                        <p:cTn id="82" dur="500" fill="hold"/>
                                        <p:tgtEl>
                                          <p:spTgt spid="76"/>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anim calcmode="lin" valueType="num">
                                      <p:cBhvr additive="base">
                                        <p:cTn id="85" dur="500" fill="hold"/>
                                        <p:tgtEl>
                                          <p:spTgt spid="78"/>
                                        </p:tgtEl>
                                        <p:attrNameLst>
                                          <p:attrName>ppt_x</p:attrName>
                                        </p:attrNameLst>
                                      </p:cBhvr>
                                      <p:tavLst>
                                        <p:tav tm="0">
                                          <p:val>
                                            <p:strVal val="0-#ppt_w/2"/>
                                          </p:val>
                                        </p:tav>
                                        <p:tav tm="100000">
                                          <p:val>
                                            <p:strVal val="#ppt_x"/>
                                          </p:val>
                                        </p:tav>
                                      </p:tavLst>
                                    </p:anim>
                                    <p:anim calcmode="lin" valueType="num">
                                      <p:cBhvr additive="base">
                                        <p:cTn id="86"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3" grpId="0" animBg="1"/>
      <p:bldP spid="54" grpId="0" animBg="1"/>
      <p:bldP spid="55"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p:bldP spid="70" grpId="0" animBg="1"/>
      <p:bldP spid="71" grpId="0" animBg="1"/>
      <p:bldP spid="72" grpId="0" animBg="1"/>
      <p:bldP spid="73" grpId="0" animBg="1"/>
      <p:bldP spid="74" grpId="0" animBg="1"/>
      <p:bldP spid="75" grpId="0" animBg="1"/>
      <p:bldP spid="76" grpId="0" animBg="1"/>
      <p:bldP spid="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各种常用模型的适用条件</a:t>
            </a:r>
            <a:endParaRPr lang="zh-CN" altLang="en-US" sz="4000" dirty="0">
              <a:solidFill>
                <a:schemeClr val="accent1"/>
              </a:solidFill>
              <a:cs typeface="+mn-ea"/>
              <a:sym typeface="+mn-lt"/>
            </a:endParaRPr>
          </a:p>
        </p:txBody>
      </p:sp>
      <p:sp>
        <p:nvSpPr>
          <p:cNvPr id="4" name="日期占位符 3">
            <a:extLst>
              <a:ext uri="{FF2B5EF4-FFF2-40B4-BE49-F238E27FC236}">
                <a16:creationId xmlns:a16="http://schemas.microsoft.com/office/drawing/2014/main" id="{98CC8D92-B54F-446C-B888-856A955A3A38}"/>
              </a:ext>
            </a:extLst>
          </p:cNvPr>
          <p:cNvSpPr>
            <a:spLocks noGrp="1"/>
          </p:cNvSpPr>
          <p:nvPr>
            <p:ph type="dt" sz="half" idx="10"/>
          </p:nvPr>
        </p:nvSpPr>
        <p:spPr/>
        <p:txBody>
          <a:bodyPr/>
          <a:lstStyle/>
          <a:p>
            <a:fld id="{8F761BAF-9D58-44E3-8410-FFE88D77F3F9}" type="datetime1">
              <a:rPr lang="zh-CN" altLang="en-US" smtClean="0">
                <a:cs typeface="+mn-ea"/>
                <a:sym typeface="+mn-lt"/>
              </a:rPr>
              <a:t>2022/8/22</a:t>
            </a:fld>
            <a:endParaRPr lang="zh-CN" altLang="en-US" dirty="0">
              <a:cs typeface="+mn-ea"/>
              <a:sym typeface="+mn-lt"/>
            </a:endParaRPr>
          </a:p>
        </p:txBody>
      </p:sp>
      <p:sp>
        <p:nvSpPr>
          <p:cNvPr id="5" name="灯片编号占位符 4">
            <a:extLst>
              <a:ext uri="{FF2B5EF4-FFF2-40B4-BE49-F238E27FC236}">
                <a16:creationId xmlns:a16="http://schemas.microsoft.com/office/drawing/2014/main" id="{C715458C-50BD-4082-879B-AEB8AAFFA332}"/>
              </a:ext>
            </a:extLst>
          </p:cNvPr>
          <p:cNvSpPr>
            <a:spLocks noGrp="1"/>
          </p:cNvSpPr>
          <p:nvPr>
            <p:ph type="sldNum" sz="quarter" idx="12"/>
          </p:nvPr>
        </p:nvSpPr>
        <p:spPr/>
        <p:txBody>
          <a:bodyPr/>
          <a:lstStyle/>
          <a:p>
            <a:fld id="{AA4E786F-588D-4932-A7B2-AE3451FA4ACA}" type="slidenum">
              <a:rPr lang="zh-CN" altLang="en-US" smtClean="0">
                <a:cs typeface="+mn-ea"/>
                <a:sym typeface="+mn-lt"/>
              </a:rPr>
              <a:pPr/>
              <a:t>6</a:t>
            </a:fld>
            <a:endParaRPr lang="zh-CN" altLang="en-US" dirty="0">
              <a:cs typeface="+mn-ea"/>
              <a:sym typeface="+mn-lt"/>
            </a:endParaRPr>
          </a:p>
        </p:txBody>
      </p:sp>
      <p:pic>
        <p:nvPicPr>
          <p:cNvPr id="50" name="图片 49">
            <a:extLst>
              <a:ext uri="{FF2B5EF4-FFF2-40B4-BE49-F238E27FC236}">
                <a16:creationId xmlns:a16="http://schemas.microsoft.com/office/drawing/2014/main" id="{FAFF314F-9F00-4D85-A544-243B9DD5A131}"/>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pic>
        <p:nvPicPr>
          <p:cNvPr id="16" name="Picture 15">
            <a:extLst>
              <a:ext uri="{FF2B5EF4-FFF2-40B4-BE49-F238E27FC236}">
                <a16:creationId xmlns:a16="http://schemas.microsoft.com/office/drawing/2014/main" id="{5553555A-AC5C-1748-AE75-153079AFE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9588" y="2441980"/>
            <a:ext cx="5904576" cy="3880476"/>
          </a:xfrm>
          <a:prstGeom prst="rect">
            <a:avLst/>
          </a:prstGeom>
        </p:spPr>
      </p:pic>
      <p:pic>
        <p:nvPicPr>
          <p:cNvPr id="20" name="Picture 19">
            <a:extLst>
              <a:ext uri="{FF2B5EF4-FFF2-40B4-BE49-F238E27FC236}">
                <a16:creationId xmlns:a16="http://schemas.microsoft.com/office/drawing/2014/main" id="{2E54BB2B-AC27-5641-A1F2-A08997FFF1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600" y="1007328"/>
            <a:ext cx="5544626" cy="1408778"/>
          </a:xfrm>
          <a:prstGeom prst="rect">
            <a:avLst/>
          </a:prstGeom>
        </p:spPr>
      </p:pic>
      <p:pic>
        <p:nvPicPr>
          <p:cNvPr id="22" name="Picture 21">
            <a:extLst>
              <a:ext uri="{FF2B5EF4-FFF2-40B4-BE49-F238E27FC236}">
                <a16:creationId xmlns:a16="http://schemas.microsoft.com/office/drawing/2014/main" id="{45A98DF8-B4EF-4B47-825F-2A79C4AAE9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7949" y="1016898"/>
            <a:ext cx="5508761" cy="1408778"/>
          </a:xfrm>
          <a:prstGeom prst="rect">
            <a:avLst/>
          </a:prstGeom>
        </p:spPr>
      </p:pic>
      <p:sp>
        <p:nvSpPr>
          <p:cNvPr id="23" name="TextBox 22">
            <a:extLst>
              <a:ext uri="{FF2B5EF4-FFF2-40B4-BE49-F238E27FC236}">
                <a16:creationId xmlns:a16="http://schemas.microsoft.com/office/drawing/2014/main" id="{A8450DF4-972E-DC41-B8DD-CB6116966373}"/>
              </a:ext>
            </a:extLst>
          </p:cNvPr>
          <p:cNvSpPr txBox="1"/>
          <p:nvPr/>
        </p:nvSpPr>
        <p:spPr>
          <a:xfrm>
            <a:off x="492508" y="5793585"/>
            <a:ext cx="5190157" cy="705258"/>
          </a:xfrm>
          <a:prstGeom prst="rect">
            <a:avLst/>
          </a:prstGeom>
          <a:noFill/>
        </p:spPr>
        <p:txBody>
          <a:bodyPr wrap="square" rtlCol="0">
            <a:spAutoFit/>
          </a:bodyPr>
          <a:lstStyle/>
          <a:p>
            <a:pPr algn="ctr">
              <a:lnSpc>
                <a:spcPct val="150000"/>
              </a:lnSpc>
            </a:pPr>
            <a:r>
              <a:rPr lang="en-US" altLang="zh-CN" sz="1400" dirty="0">
                <a:cs typeface="+mn-ea"/>
                <a:sym typeface="+mn-lt"/>
              </a:rPr>
              <a:t>Ref:</a:t>
            </a:r>
            <a:r>
              <a:rPr lang="zh-CN" altLang="en-US" sz="1400" dirty="0">
                <a:cs typeface="+mn-ea"/>
                <a:sym typeface="+mn-lt"/>
              </a:rPr>
              <a:t> </a:t>
            </a:r>
            <a:r>
              <a:rPr lang="en-US" altLang="zh-CN" sz="1400" dirty="0">
                <a:cs typeface="+mn-ea"/>
                <a:sym typeface="+mn-lt"/>
              </a:rPr>
              <a:t>Thermodynamics</a:t>
            </a:r>
            <a:r>
              <a:rPr lang="zh-CN" altLang="en-US" sz="1400" dirty="0">
                <a:cs typeface="+mn-ea"/>
                <a:sym typeface="+mn-lt"/>
              </a:rPr>
              <a:t> </a:t>
            </a:r>
            <a:r>
              <a:rPr lang="en-US" altLang="zh-CN" sz="1400" dirty="0">
                <a:cs typeface="+mn-ea"/>
                <a:sym typeface="+mn-lt"/>
              </a:rPr>
              <a:t>and</a:t>
            </a:r>
            <a:r>
              <a:rPr lang="zh-CN" altLang="en-US" sz="1400" dirty="0">
                <a:cs typeface="+mn-ea"/>
                <a:sym typeface="+mn-lt"/>
              </a:rPr>
              <a:t> </a:t>
            </a:r>
            <a:r>
              <a:rPr lang="en-US" altLang="zh-CN" sz="1400" dirty="0">
                <a:cs typeface="+mn-ea"/>
                <a:sym typeface="+mn-lt"/>
              </a:rPr>
              <a:t>Phase</a:t>
            </a:r>
            <a:r>
              <a:rPr lang="zh-CN" altLang="en-US" sz="1400" dirty="0">
                <a:cs typeface="+mn-ea"/>
                <a:sym typeface="+mn-lt"/>
              </a:rPr>
              <a:t> </a:t>
            </a:r>
            <a:r>
              <a:rPr lang="en-US" altLang="zh-CN" sz="1400" dirty="0">
                <a:cs typeface="+mn-ea"/>
                <a:sym typeface="+mn-lt"/>
              </a:rPr>
              <a:t>Behavior,</a:t>
            </a:r>
            <a:r>
              <a:rPr lang="zh-CN" altLang="en-US" sz="1400" dirty="0">
                <a:cs typeface="+mn-ea"/>
                <a:sym typeface="+mn-lt"/>
              </a:rPr>
              <a:t> </a:t>
            </a:r>
            <a:r>
              <a:rPr lang="en-CN" sz="1400" dirty="0">
                <a:cs typeface="+mn-ea"/>
                <a:sym typeface="+mn-lt"/>
              </a:rPr>
              <a:t>J</a:t>
            </a:r>
            <a:r>
              <a:rPr lang="en-US" sz="1400" dirty="0">
                <a:cs typeface="+mn-ea"/>
                <a:sym typeface="+mn-lt"/>
              </a:rPr>
              <a:t>.</a:t>
            </a:r>
            <a:r>
              <a:rPr lang="zh-CN" altLang="en-US" sz="1400" dirty="0">
                <a:cs typeface="+mn-ea"/>
                <a:sym typeface="+mn-lt"/>
              </a:rPr>
              <a:t> </a:t>
            </a:r>
            <a:r>
              <a:rPr lang="en-US" altLang="zh-CN" sz="1400" dirty="0">
                <a:cs typeface="+mn-ea"/>
                <a:sym typeface="+mn-lt"/>
              </a:rPr>
              <a:t>Riddle,</a:t>
            </a:r>
            <a:r>
              <a:rPr lang="zh-CN" altLang="en-US" sz="1400" dirty="0">
                <a:cs typeface="+mn-ea"/>
                <a:sym typeface="+mn-lt"/>
              </a:rPr>
              <a:t> </a:t>
            </a:r>
            <a:r>
              <a:rPr lang="en-US" altLang="zh-CN" sz="1400" dirty="0">
                <a:cs typeface="+mn-ea"/>
                <a:sym typeface="+mn-lt"/>
              </a:rPr>
              <a:t>Univ</a:t>
            </a:r>
            <a:r>
              <a:rPr lang="zh-CN" altLang="en-US" sz="1400" dirty="0">
                <a:cs typeface="+mn-ea"/>
                <a:sym typeface="+mn-lt"/>
              </a:rPr>
              <a:t> </a:t>
            </a:r>
            <a:r>
              <a:rPr lang="en-US" altLang="zh-CN" sz="1400" dirty="0">
                <a:cs typeface="+mn-ea"/>
                <a:sym typeface="+mn-lt"/>
              </a:rPr>
              <a:t>of</a:t>
            </a:r>
            <a:r>
              <a:rPr lang="zh-CN" altLang="en-US" sz="1400" dirty="0">
                <a:cs typeface="+mn-ea"/>
                <a:sym typeface="+mn-lt"/>
              </a:rPr>
              <a:t> </a:t>
            </a:r>
            <a:r>
              <a:rPr lang="en-US" altLang="zh-CN" sz="1400" dirty="0">
                <a:cs typeface="+mn-ea"/>
                <a:sym typeface="+mn-lt"/>
              </a:rPr>
              <a:t>Texas</a:t>
            </a:r>
            <a:r>
              <a:rPr lang="zh-CN" altLang="en-US" sz="1400" dirty="0">
                <a:cs typeface="+mn-ea"/>
                <a:sym typeface="+mn-lt"/>
              </a:rPr>
              <a:t> </a:t>
            </a:r>
            <a:r>
              <a:rPr lang="en-US" altLang="zh-CN" sz="1400" dirty="0">
                <a:cs typeface="+mn-ea"/>
                <a:sym typeface="+mn-lt"/>
              </a:rPr>
              <a:t>at</a:t>
            </a:r>
            <a:r>
              <a:rPr lang="zh-CN" altLang="en-US" sz="1400" dirty="0">
                <a:cs typeface="+mn-ea"/>
                <a:sym typeface="+mn-lt"/>
              </a:rPr>
              <a:t> </a:t>
            </a:r>
            <a:r>
              <a:rPr lang="en-US" altLang="zh-CN" sz="1400" dirty="0">
                <a:cs typeface="+mn-ea"/>
                <a:sym typeface="+mn-lt"/>
              </a:rPr>
              <a:t>Austin</a:t>
            </a:r>
            <a:endParaRPr lang="en-CN" sz="1400" dirty="0">
              <a:cs typeface="+mn-ea"/>
              <a:sym typeface="+mn-lt"/>
            </a:endParaRPr>
          </a:p>
        </p:txBody>
      </p:sp>
      <p:pic>
        <p:nvPicPr>
          <p:cNvPr id="25" name="Picture 24">
            <a:extLst>
              <a:ext uri="{FF2B5EF4-FFF2-40B4-BE49-F238E27FC236}">
                <a16:creationId xmlns:a16="http://schemas.microsoft.com/office/drawing/2014/main" id="{CF2B6582-E7CA-0B49-BB42-4264059150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1585" y="2564351"/>
            <a:ext cx="3991171" cy="3168649"/>
          </a:xfrm>
          <a:prstGeom prst="rect">
            <a:avLst/>
          </a:prstGeom>
        </p:spPr>
      </p:pic>
      <p:sp>
        <p:nvSpPr>
          <p:cNvPr id="30" name="TextBox 29">
            <a:extLst>
              <a:ext uri="{FF2B5EF4-FFF2-40B4-BE49-F238E27FC236}">
                <a16:creationId xmlns:a16="http://schemas.microsoft.com/office/drawing/2014/main" id="{9CA9F2F7-6023-1542-AB8D-939E86046686}"/>
              </a:ext>
            </a:extLst>
          </p:cNvPr>
          <p:cNvSpPr txBox="1"/>
          <p:nvPr/>
        </p:nvSpPr>
        <p:spPr>
          <a:xfrm rot="16200000">
            <a:off x="-416285" y="3524873"/>
            <a:ext cx="2952001" cy="1134413"/>
          </a:xfrm>
          <a:prstGeom prst="rect">
            <a:avLst/>
          </a:prstGeom>
          <a:solidFill>
            <a:schemeClr val="accent6"/>
          </a:solidFill>
        </p:spPr>
        <p:txBody>
          <a:bodyPr wrap="square" rtlCol="0">
            <a:spAutoFit/>
          </a:bodyPr>
          <a:lstStyle/>
          <a:p>
            <a:pPr algn="ctr">
              <a:lnSpc>
                <a:spcPct val="150000"/>
              </a:lnSpc>
            </a:pPr>
            <a:r>
              <a:rPr lang="zh-CN" altLang="en-US" sz="2400" dirty="0">
                <a:solidFill>
                  <a:schemeClr val="bg1"/>
                </a:solidFill>
                <a:cs typeface="+mn-ea"/>
                <a:sym typeface="+mn-lt"/>
              </a:rPr>
              <a:t>油藏模拟常用模型适用范围与</a:t>
            </a:r>
            <a:r>
              <a:rPr lang="en-US" altLang="zh-CN" sz="2400" dirty="0">
                <a:solidFill>
                  <a:schemeClr val="bg1"/>
                </a:solidFill>
                <a:cs typeface="+mn-ea"/>
                <a:sym typeface="+mn-lt"/>
              </a:rPr>
              <a:t>PT</a:t>
            </a:r>
            <a:r>
              <a:rPr lang="zh-CN" altLang="en-US" sz="2400" dirty="0">
                <a:solidFill>
                  <a:schemeClr val="bg1"/>
                </a:solidFill>
                <a:cs typeface="+mn-ea"/>
                <a:sym typeface="+mn-lt"/>
              </a:rPr>
              <a:t>相图</a:t>
            </a:r>
            <a:endParaRPr lang="en-CN" sz="2400" dirty="0">
              <a:solidFill>
                <a:schemeClr val="bg1"/>
              </a:solidFill>
              <a:cs typeface="+mn-ea"/>
              <a:sym typeface="+mn-lt"/>
            </a:endParaRPr>
          </a:p>
        </p:txBody>
      </p:sp>
    </p:spTree>
    <p:custDataLst>
      <p:tags r:id="rId2"/>
    </p:custDataLst>
    <p:extLst>
      <p:ext uri="{BB962C8B-B14F-4D97-AF65-F5344CB8AC3E}">
        <p14:creationId xmlns:p14="http://schemas.microsoft.com/office/powerpoint/2010/main" val="16675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通用多组分模型框架</a:t>
            </a:r>
            <a:endParaRPr lang="zh-CN" altLang="en-US" sz="4000" dirty="0">
              <a:solidFill>
                <a:schemeClr val="accent1"/>
              </a:solidFill>
              <a:cs typeface="+mn-ea"/>
              <a:sym typeface="+mn-lt"/>
            </a:endParaRPr>
          </a:p>
        </p:txBody>
      </p:sp>
      <p:grpSp>
        <p:nvGrpSpPr>
          <p:cNvPr id="7" name="组合 6">
            <a:extLst>
              <a:ext uri="{FF2B5EF4-FFF2-40B4-BE49-F238E27FC236}">
                <a16:creationId xmlns:a16="http://schemas.microsoft.com/office/drawing/2014/main" id="{6BE0AC42-5220-43DB-ADC3-7AE42BBBB3D4}"/>
              </a:ext>
            </a:extLst>
          </p:cNvPr>
          <p:cNvGrpSpPr/>
          <p:nvPr/>
        </p:nvGrpSpPr>
        <p:grpSpPr>
          <a:xfrm>
            <a:off x="482600" y="990600"/>
            <a:ext cx="8409536" cy="992747"/>
            <a:chOff x="482600" y="990600"/>
            <a:chExt cx="8409536" cy="992747"/>
          </a:xfrm>
        </p:grpSpPr>
        <p:sp>
          <p:nvSpPr>
            <p:cNvPr id="27" name="TextBox 2">
              <a:extLst>
                <a:ext uri="{FF2B5EF4-FFF2-40B4-BE49-F238E27FC236}">
                  <a16:creationId xmlns:a16="http://schemas.microsoft.com/office/drawing/2014/main" id="{66C7716C-593D-47A7-B441-9AE9F94E4EA2}"/>
                </a:ext>
              </a:extLst>
            </p:cNvPr>
            <p:cNvSpPr txBox="1">
              <a:spLocks noChangeArrowheads="1"/>
            </p:cNvSpPr>
            <p:nvPr/>
          </p:nvSpPr>
          <p:spPr bwMode="auto">
            <a:xfrm>
              <a:off x="7681587" y="1256149"/>
              <a:ext cx="1210549"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物质</a:t>
              </a:r>
              <a:r>
                <a:rPr lang="en-US" altLang="en-US" sz="2000" b="0" dirty="0" err="1">
                  <a:latin typeface="+mn-lt"/>
                  <a:ea typeface="+mn-ea"/>
                  <a:cs typeface="+mn-ea"/>
                  <a:sym typeface="+mn-lt"/>
                </a:rPr>
                <a:t>守恒</a:t>
              </a:r>
              <a:endParaRPr lang="zh-CN" altLang="en-US" sz="1800" b="0" dirty="0">
                <a:latin typeface="+mn-lt"/>
                <a:ea typeface="+mn-ea"/>
                <a:cs typeface="+mn-ea"/>
                <a:sym typeface="+mn-lt"/>
              </a:endParaRPr>
            </a:p>
          </p:txBody>
        </p:sp>
        <p:pic>
          <p:nvPicPr>
            <p:cNvPr id="32" name="Picture 5">
              <a:extLst>
                <a:ext uri="{FF2B5EF4-FFF2-40B4-BE49-F238E27FC236}">
                  <a16:creationId xmlns:a16="http://schemas.microsoft.com/office/drawing/2014/main" id="{FF768FF4-4777-4B27-8BB6-20B091DA3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00" y="990600"/>
              <a:ext cx="7087111" cy="992747"/>
            </a:xfrm>
            <a:prstGeom prst="rect">
              <a:avLst/>
            </a:prstGeom>
          </p:spPr>
        </p:pic>
      </p:grpSp>
      <p:grpSp>
        <p:nvGrpSpPr>
          <p:cNvPr id="8" name="组合 7">
            <a:extLst>
              <a:ext uri="{FF2B5EF4-FFF2-40B4-BE49-F238E27FC236}">
                <a16:creationId xmlns:a16="http://schemas.microsoft.com/office/drawing/2014/main" id="{24EDBDF0-B2DF-4745-8902-ACDAB6369275}"/>
              </a:ext>
            </a:extLst>
          </p:cNvPr>
          <p:cNvGrpSpPr/>
          <p:nvPr/>
        </p:nvGrpSpPr>
        <p:grpSpPr>
          <a:xfrm>
            <a:off x="880526" y="2001056"/>
            <a:ext cx="8011610" cy="993154"/>
            <a:chOff x="880526" y="2001056"/>
            <a:chExt cx="8011610" cy="993154"/>
          </a:xfrm>
        </p:grpSpPr>
        <p:sp>
          <p:nvSpPr>
            <p:cNvPr id="31" name="TextBox 2">
              <a:extLst>
                <a:ext uri="{FF2B5EF4-FFF2-40B4-BE49-F238E27FC236}">
                  <a16:creationId xmlns:a16="http://schemas.microsoft.com/office/drawing/2014/main" id="{5553044C-3029-4B64-B3F0-5104D367C9BB}"/>
                </a:ext>
              </a:extLst>
            </p:cNvPr>
            <p:cNvSpPr txBox="1">
              <a:spLocks noChangeArrowheads="1"/>
            </p:cNvSpPr>
            <p:nvPr/>
          </p:nvSpPr>
          <p:spPr bwMode="auto">
            <a:xfrm>
              <a:off x="7681587" y="2243942"/>
              <a:ext cx="1210549"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流量方程</a:t>
              </a:r>
              <a:endParaRPr lang="zh-CN" altLang="en-US" sz="1800" b="0" dirty="0">
                <a:latin typeface="+mn-lt"/>
                <a:ea typeface="+mn-ea"/>
                <a:cs typeface="+mn-ea"/>
                <a:sym typeface="+mn-lt"/>
              </a:endParaRPr>
            </a:p>
          </p:txBody>
        </p:sp>
        <p:pic>
          <p:nvPicPr>
            <p:cNvPr id="33" name="Picture 8">
              <a:extLst>
                <a:ext uri="{FF2B5EF4-FFF2-40B4-BE49-F238E27FC236}">
                  <a16:creationId xmlns:a16="http://schemas.microsoft.com/office/drawing/2014/main" id="{A5BD5A5E-57A9-43FC-B66E-7C186C847D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526" y="2001056"/>
              <a:ext cx="6689185" cy="993154"/>
            </a:xfrm>
            <a:prstGeom prst="rect">
              <a:avLst/>
            </a:prstGeom>
          </p:spPr>
        </p:pic>
      </p:grpSp>
      <p:grpSp>
        <p:nvGrpSpPr>
          <p:cNvPr id="9" name="组合 8">
            <a:extLst>
              <a:ext uri="{FF2B5EF4-FFF2-40B4-BE49-F238E27FC236}">
                <a16:creationId xmlns:a16="http://schemas.microsoft.com/office/drawing/2014/main" id="{D588A58C-836A-4B6A-BAA3-DB2FE82EC989}"/>
              </a:ext>
            </a:extLst>
          </p:cNvPr>
          <p:cNvGrpSpPr/>
          <p:nvPr/>
        </p:nvGrpSpPr>
        <p:grpSpPr>
          <a:xfrm>
            <a:off x="2197306" y="3052251"/>
            <a:ext cx="6772801" cy="808749"/>
            <a:chOff x="2197306" y="3052251"/>
            <a:chExt cx="6772801" cy="808749"/>
          </a:xfrm>
        </p:grpSpPr>
        <p:sp>
          <p:nvSpPr>
            <p:cNvPr id="28" name="TextBox 9">
              <a:extLst>
                <a:ext uri="{FF2B5EF4-FFF2-40B4-BE49-F238E27FC236}">
                  <a16:creationId xmlns:a16="http://schemas.microsoft.com/office/drawing/2014/main" id="{E31C6911-281E-4AB3-B260-3D588B6432E5}"/>
                </a:ext>
              </a:extLst>
            </p:cNvPr>
            <p:cNvSpPr txBox="1">
              <a:spLocks noChangeArrowheads="1"/>
            </p:cNvSpPr>
            <p:nvPr/>
          </p:nvSpPr>
          <p:spPr bwMode="auto">
            <a:xfrm>
              <a:off x="7681587" y="3167566"/>
              <a:ext cx="1288520"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en-US" altLang="zh-CN" sz="2000" b="0" dirty="0" err="1">
                  <a:latin typeface="+mn-lt"/>
                  <a:ea typeface="+mn-ea"/>
                  <a:cs typeface="+mn-ea"/>
                  <a:sym typeface="+mn-lt"/>
                </a:rPr>
                <a:t>Darcy</a:t>
              </a:r>
              <a:r>
                <a:rPr lang="en-US" altLang="en-US" sz="2000" b="0" dirty="0" err="1">
                  <a:latin typeface="+mn-lt"/>
                  <a:ea typeface="+mn-ea"/>
                  <a:cs typeface="+mn-ea"/>
                  <a:sym typeface="+mn-lt"/>
                </a:rPr>
                <a:t>定律</a:t>
              </a:r>
              <a:endParaRPr lang="zh-CN" altLang="en-US" sz="2000" b="0" dirty="0">
                <a:latin typeface="+mn-lt"/>
                <a:ea typeface="+mn-ea"/>
                <a:cs typeface="+mn-ea"/>
                <a:sym typeface="+mn-lt"/>
              </a:endParaRPr>
            </a:p>
          </p:txBody>
        </p:sp>
        <p:pic>
          <p:nvPicPr>
            <p:cNvPr id="34" name="Picture 22">
              <a:extLst>
                <a:ext uri="{FF2B5EF4-FFF2-40B4-BE49-F238E27FC236}">
                  <a16:creationId xmlns:a16="http://schemas.microsoft.com/office/drawing/2014/main" id="{F0E8325B-C936-4CEF-941F-D3E9618D74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7306" y="3052251"/>
              <a:ext cx="5372405" cy="808749"/>
            </a:xfrm>
            <a:prstGeom prst="rect">
              <a:avLst/>
            </a:prstGeom>
          </p:spPr>
        </p:pic>
      </p:grpSp>
      <p:grpSp>
        <p:nvGrpSpPr>
          <p:cNvPr id="14" name="组合 13">
            <a:extLst>
              <a:ext uri="{FF2B5EF4-FFF2-40B4-BE49-F238E27FC236}">
                <a16:creationId xmlns:a16="http://schemas.microsoft.com/office/drawing/2014/main" id="{D42B1670-8027-4B60-B766-5FFC35B9DB17}"/>
              </a:ext>
            </a:extLst>
          </p:cNvPr>
          <p:cNvGrpSpPr/>
          <p:nvPr/>
        </p:nvGrpSpPr>
        <p:grpSpPr>
          <a:xfrm>
            <a:off x="2945485" y="5631830"/>
            <a:ext cx="6203132" cy="563207"/>
            <a:chOff x="2945485" y="5631830"/>
            <a:chExt cx="6203132" cy="563207"/>
          </a:xfrm>
        </p:grpSpPr>
        <p:sp>
          <p:nvSpPr>
            <p:cNvPr id="29" name="TextBox 9">
              <a:extLst>
                <a:ext uri="{FF2B5EF4-FFF2-40B4-BE49-F238E27FC236}">
                  <a16:creationId xmlns:a16="http://schemas.microsoft.com/office/drawing/2014/main" id="{A9C85C8E-9BF3-48AB-9805-F69496501354}"/>
                </a:ext>
              </a:extLst>
            </p:cNvPr>
            <p:cNvSpPr txBox="1">
              <a:spLocks noChangeArrowheads="1"/>
            </p:cNvSpPr>
            <p:nvPr/>
          </p:nvSpPr>
          <p:spPr bwMode="auto">
            <a:xfrm>
              <a:off x="7681587" y="5705999"/>
              <a:ext cx="1467030"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相平衡方程</a:t>
              </a:r>
              <a:endParaRPr lang="zh-CN" altLang="en-US" sz="1800" b="0" dirty="0">
                <a:latin typeface="+mn-lt"/>
                <a:ea typeface="+mn-ea"/>
                <a:cs typeface="+mn-ea"/>
                <a:sym typeface="+mn-lt"/>
              </a:endParaRPr>
            </a:p>
          </p:txBody>
        </p:sp>
        <p:pic>
          <p:nvPicPr>
            <p:cNvPr id="35" name="Picture 24">
              <a:extLst>
                <a:ext uri="{FF2B5EF4-FFF2-40B4-BE49-F238E27FC236}">
                  <a16:creationId xmlns:a16="http://schemas.microsoft.com/office/drawing/2014/main" id="{46698E95-18D9-498B-9754-451AE8D9E2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5485" y="5631830"/>
              <a:ext cx="4624226" cy="563207"/>
            </a:xfrm>
            <a:prstGeom prst="rect">
              <a:avLst/>
            </a:prstGeom>
          </p:spPr>
        </p:pic>
      </p:grpSp>
      <p:sp>
        <p:nvSpPr>
          <p:cNvPr id="26" name="文本框 25">
            <a:extLst>
              <a:ext uri="{FF2B5EF4-FFF2-40B4-BE49-F238E27FC236}">
                <a16:creationId xmlns:a16="http://schemas.microsoft.com/office/drawing/2014/main" id="{4DF9EA7B-0B72-4F08-9E92-926291469149}"/>
              </a:ext>
            </a:extLst>
          </p:cNvPr>
          <p:cNvSpPr txBox="1"/>
          <p:nvPr/>
        </p:nvSpPr>
        <p:spPr>
          <a:xfrm>
            <a:off x="9553587" y="4307892"/>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cs typeface="+mn-ea"/>
                <a:sym typeface="+mn-lt"/>
              </a:rPr>
              <a:t>非</a:t>
            </a:r>
            <a:r>
              <a:rPr lang="en-US" altLang="zh-CN" dirty="0">
                <a:cs typeface="+mn-ea"/>
                <a:sym typeface="+mn-lt"/>
              </a:rPr>
              <a:t>Darcy</a:t>
            </a:r>
            <a:r>
              <a:rPr lang="zh-CN" altLang="en-US" dirty="0">
                <a:cs typeface="+mn-ea"/>
                <a:sym typeface="+mn-lt"/>
              </a:rPr>
              <a:t>模型</a:t>
            </a:r>
          </a:p>
        </p:txBody>
      </p:sp>
      <p:sp>
        <p:nvSpPr>
          <p:cNvPr id="40" name="文本框 39">
            <a:extLst>
              <a:ext uri="{FF2B5EF4-FFF2-40B4-BE49-F238E27FC236}">
                <a16:creationId xmlns:a16="http://schemas.microsoft.com/office/drawing/2014/main" id="{9D92D7B8-86D8-4300-8804-955BDDE36255}"/>
              </a:ext>
            </a:extLst>
          </p:cNvPr>
          <p:cNvSpPr txBox="1"/>
          <p:nvPr/>
        </p:nvSpPr>
        <p:spPr>
          <a:xfrm>
            <a:off x="9553587" y="3202128"/>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en-US" altLang="zh-CN" dirty="0">
                <a:cs typeface="+mn-ea"/>
                <a:sym typeface="+mn-lt"/>
              </a:rPr>
              <a:t>Navier-Stokes</a:t>
            </a:r>
            <a:r>
              <a:rPr lang="zh-CN" altLang="en-US" dirty="0">
                <a:cs typeface="+mn-ea"/>
                <a:sym typeface="+mn-lt"/>
              </a:rPr>
              <a:t>方程</a:t>
            </a:r>
          </a:p>
        </p:txBody>
      </p:sp>
      <p:sp>
        <p:nvSpPr>
          <p:cNvPr id="41" name="文本框 40">
            <a:extLst>
              <a:ext uri="{FF2B5EF4-FFF2-40B4-BE49-F238E27FC236}">
                <a16:creationId xmlns:a16="http://schemas.microsoft.com/office/drawing/2014/main" id="{A6C71ED5-BE15-456E-8527-C92750416629}"/>
              </a:ext>
            </a:extLst>
          </p:cNvPr>
          <p:cNvSpPr txBox="1"/>
          <p:nvPr/>
        </p:nvSpPr>
        <p:spPr>
          <a:xfrm>
            <a:off x="9558820" y="2096364"/>
            <a:ext cx="2137880"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en-US" altLang="zh-CN" dirty="0">
                <a:solidFill>
                  <a:schemeClr val="bg1"/>
                </a:solidFill>
                <a:cs typeface="+mn-ea"/>
                <a:sym typeface="+mn-lt"/>
              </a:rPr>
              <a:t>Brinkman</a:t>
            </a:r>
            <a:r>
              <a:rPr lang="zh-CN" altLang="en-US" dirty="0">
                <a:solidFill>
                  <a:schemeClr val="bg1"/>
                </a:solidFill>
                <a:cs typeface="+mn-ea"/>
                <a:sym typeface="+mn-lt"/>
              </a:rPr>
              <a:t>方程</a:t>
            </a:r>
          </a:p>
        </p:txBody>
      </p:sp>
      <p:sp>
        <p:nvSpPr>
          <p:cNvPr id="42" name="文本框 41">
            <a:extLst>
              <a:ext uri="{FF2B5EF4-FFF2-40B4-BE49-F238E27FC236}">
                <a16:creationId xmlns:a16="http://schemas.microsoft.com/office/drawing/2014/main" id="{775F0F1D-A61E-4C27-BB08-1EB2E43C67C2}"/>
              </a:ext>
            </a:extLst>
          </p:cNvPr>
          <p:cNvSpPr txBox="1"/>
          <p:nvPr/>
        </p:nvSpPr>
        <p:spPr>
          <a:xfrm>
            <a:off x="9553587" y="5966534"/>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cs typeface="+mn-ea"/>
                <a:sym typeface="+mn-lt"/>
              </a:rPr>
              <a:t>岩石力学方程</a:t>
            </a:r>
          </a:p>
        </p:txBody>
      </p:sp>
      <p:sp>
        <p:nvSpPr>
          <p:cNvPr id="43" name="文本框 42">
            <a:extLst>
              <a:ext uri="{FF2B5EF4-FFF2-40B4-BE49-F238E27FC236}">
                <a16:creationId xmlns:a16="http://schemas.microsoft.com/office/drawing/2014/main" id="{9EE715FA-C8E3-436D-83BA-330BF847FC7C}"/>
              </a:ext>
            </a:extLst>
          </p:cNvPr>
          <p:cNvSpPr txBox="1"/>
          <p:nvPr/>
        </p:nvSpPr>
        <p:spPr>
          <a:xfrm>
            <a:off x="9553587" y="4860774"/>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cs typeface="+mn-ea"/>
                <a:sym typeface="+mn-lt"/>
              </a:rPr>
              <a:t>吸附解吸模型</a:t>
            </a:r>
          </a:p>
        </p:txBody>
      </p:sp>
      <p:sp>
        <p:nvSpPr>
          <p:cNvPr id="44" name="文本框 43">
            <a:extLst>
              <a:ext uri="{FF2B5EF4-FFF2-40B4-BE49-F238E27FC236}">
                <a16:creationId xmlns:a16="http://schemas.microsoft.com/office/drawing/2014/main" id="{1CAEEFF7-99DA-4F0C-B6BB-A6EAC45872C5}"/>
              </a:ext>
            </a:extLst>
          </p:cNvPr>
          <p:cNvSpPr txBox="1"/>
          <p:nvPr/>
        </p:nvSpPr>
        <p:spPr>
          <a:xfrm>
            <a:off x="9553587" y="5413656"/>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cs typeface="+mn-ea"/>
                <a:sym typeface="+mn-lt"/>
              </a:rPr>
              <a:t>岩石溶解模型</a:t>
            </a:r>
          </a:p>
        </p:txBody>
      </p:sp>
      <p:sp>
        <p:nvSpPr>
          <p:cNvPr id="45" name="文本框 44">
            <a:extLst>
              <a:ext uri="{FF2B5EF4-FFF2-40B4-BE49-F238E27FC236}">
                <a16:creationId xmlns:a16="http://schemas.microsoft.com/office/drawing/2014/main" id="{5F23698F-1A11-41D4-ADC3-917F49AFE233}"/>
              </a:ext>
            </a:extLst>
          </p:cNvPr>
          <p:cNvSpPr txBox="1"/>
          <p:nvPr/>
        </p:nvSpPr>
        <p:spPr>
          <a:xfrm>
            <a:off x="9553587" y="2649246"/>
            <a:ext cx="2143113"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solidFill>
                  <a:schemeClr val="bg1"/>
                </a:solidFill>
                <a:cs typeface="+mn-ea"/>
                <a:sym typeface="+mn-lt"/>
              </a:rPr>
              <a:t>化学反应方程</a:t>
            </a:r>
          </a:p>
        </p:txBody>
      </p:sp>
      <p:sp>
        <p:nvSpPr>
          <p:cNvPr id="46" name="文本框 45">
            <a:extLst>
              <a:ext uri="{FF2B5EF4-FFF2-40B4-BE49-F238E27FC236}">
                <a16:creationId xmlns:a16="http://schemas.microsoft.com/office/drawing/2014/main" id="{DBD4BE3B-C518-4B76-9B79-E209C1BFF53C}"/>
              </a:ext>
            </a:extLst>
          </p:cNvPr>
          <p:cNvSpPr txBox="1"/>
          <p:nvPr/>
        </p:nvSpPr>
        <p:spPr>
          <a:xfrm>
            <a:off x="9553587" y="3755010"/>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en-US" altLang="zh-CN" dirty="0">
                <a:cs typeface="+mn-ea"/>
                <a:sym typeface="+mn-lt"/>
              </a:rPr>
              <a:t> </a:t>
            </a:r>
            <a:r>
              <a:rPr lang="zh-CN" altLang="en-US" dirty="0">
                <a:cs typeface="+mn-ea"/>
                <a:sym typeface="+mn-lt"/>
              </a:rPr>
              <a:t>非等温模型</a:t>
            </a:r>
          </a:p>
        </p:txBody>
      </p:sp>
      <p:sp>
        <p:nvSpPr>
          <p:cNvPr id="47" name="文本框 46">
            <a:extLst>
              <a:ext uri="{FF2B5EF4-FFF2-40B4-BE49-F238E27FC236}">
                <a16:creationId xmlns:a16="http://schemas.microsoft.com/office/drawing/2014/main" id="{37DB476F-A947-4C2F-AB84-9EC70D581459}"/>
              </a:ext>
            </a:extLst>
          </p:cNvPr>
          <p:cNvSpPr txBox="1"/>
          <p:nvPr/>
        </p:nvSpPr>
        <p:spPr>
          <a:xfrm>
            <a:off x="9558820" y="1543482"/>
            <a:ext cx="2137880"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en-US" altLang="zh-CN" dirty="0">
                <a:solidFill>
                  <a:schemeClr val="bg1"/>
                </a:solidFill>
                <a:cs typeface="+mn-ea"/>
                <a:sym typeface="+mn-lt"/>
              </a:rPr>
              <a:t>EOS</a:t>
            </a:r>
            <a:r>
              <a:rPr lang="zh-CN" altLang="en-US" dirty="0">
                <a:solidFill>
                  <a:schemeClr val="bg1"/>
                </a:solidFill>
                <a:cs typeface="+mn-ea"/>
                <a:sym typeface="+mn-lt"/>
              </a:rPr>
              <a:t>状态方程</a:t>
            </a:r>
          </a:p>
        </p:txBody>
      </p:sp>
      <p:sp>
        <p:nvSpPr>
          <p:cNvPr id="49" name="文本框 48">
            <a:extLst>
              <a:ext uri="{FF2B5EF4-FFF2-40B4-BE49-F238E27FC236}">
                <a16:creationId xmlns:a16="http://schemas.microsoft.com/office/drawing/2014/main" id="{B1B871DA-C925-49A0-9A80-F0D8D2254ECC}"/>
              </a:ext>
            </a:extLst>
          </p:cNvPr>
          <p:cNvSpPr txBox="1"/>
          <p:nvPr/>
        </p:nvSpPr>
        <p:spPr>
          <a:xfrm>
            <a:off x="9558820" y="990600"/>
            <a:ext cx="2137880"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solidFill>
                  <a:schemeClr val="bg1"/>
                </a:solidFill>
                <a:cs typeface="+mn-ea"/>
                <a:sym typeface="+mn-lt"/>
              </a:rPr>
              <a:t>多重介质模型</a:t>
            </a:r>
          </a:p>
        </p:txBody>
      </p:sp>
      <p:sp>
        <p:nvSpPr>
          <p:cNvPr id="2" name="矩形 1">
            <a:extLst>
              <a:ext uri="{FF2B5EF4-FFF2-40B4-BE49-F238E27FC236}">
                <a16:creationId xmlns:a16="http://schemas.microsoft.com/office/drawing/2014/main" id="{92A936BE-18B0-4EFC-B28D-92DB7A9E160B}"/>
              </a:ext>
            </a:extLst>
          </p:cNvPr>
          <p:cNvSpPr/>
          <p:nvPr/>
        </p:nvSpPr>
        <p:spPr>
          <a:xfrm>
            <a:off x="482600" y="4655900"/>
            <a:ext cx="2014987" cy="1656000"/>
          </a:xfrm>
          <a:prstGeom prst="rect">
            <a:avLst/>
          </a:prstGeom>
          <a:solidFill>
            <a:schemeClr val="accent4">
              <a:lumMod val="50000"/>
            </a:schemeClr>
          </a:solidFill>
          <a:ln>
            <a:noFill/>
          </a:ln>
          <a:effectLst>
            <a:outerShdw blurRad="149987" dist="6350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a:cs typeface="+mn-ea"/>
                <a:sym typeface="+mn-lt"/>
              </a:rPr>
              <a:t>目标：为工程和科学研究提供更丰富、更精确的物理模型选择</a:t>
            </a:r>
          </a:p>
        </p:txBody>
      </p:sp>
      <p:sp>
        <p:nvSpPr>
          <p:cNvPr id="4" name="日期占位符 3">
            <a:extLst>
              <a:ext uri="{FF2B5EF4-FFF2-40B4-BE49-F238E27FC236}">
                <a16:creationId xmlns:a16="http://schemas.microsoft.com/office/drawing/2014/main" id="{98CC8D92-B54F-446C-B888-856A955A3A38}"/>
              </a:ext>
            </a:extLst>
          </p:cNvPr>
          <p:cNvSpPr>
            <a:spLocks noGrp="1"/>
          </p:cNvSpPr>
          <p:nvPr>
            <p:ph type="dt" sz="half" idx="10"/>
          </p:nvPr>
        </p:nvSpPr>
        <p:spPr/>
        <p:txBody>
          <a:bodyPr/>
          <a:lstStyle/>
          <a:p>
            <a:fld id="{8F761BAF-9D58-44E3-8410-FFE88D77F3F9}" type="datetime1">
              <a:rPr lang="zh-CN" altLang="en-US" smtClean="0">
                <a:cs typeface="+mn-ea"/>
                <a:sym typeface="+mn-lt"/>
              </a:rPr>
              <a:t>2022/8/22</a:t>
            </a:fld>
            <a:endParaRPr lang="zh-CN" altLang="en-US" dirty="0">
              <a:cs typeface="+mn-ea"/>
              <a:sym typeface="+mn-lt"/>
            </a:endParaRPr>
          </a:p>
        </p:txBody>
      </p:sp>
      <p:sp>
        <p:nvSpPr>
          <p:cNvPr id="5" name="灯片编号占位符 4">
            <a:extLst>
              <a:ext uri="{FF2B5EF4-FFF2-40B4-BE49-F238E27FC236}">
                <a16:creationId xmlns:a16="http://schemas.microsoft.com/office/drawing/2014/main" id="{C715458C-50BD-4082-879B-AEB8AAFFA332}"/>
              </a:ext>
            </a:extLst>
          </p:cNvPr>
          <p:cNvSpPr>
            <a:spLocks noGrp="1"/>
          </p:cNvSpPr>
          <p:nvPr>
            <p:ph type="sldNum" sz="quarter" idx="12"/>
          </p:nvPr>
        </p:nvSpPr>
        <p:spPr/>
        <p:txBody>
          <a:bodyPr/>
          <a:lstStyle/>
          <a:p>
            <a:fld id="{AA4E786F-588D-4932-A7B2-AE3451FA4ACA}" type="slidenum">
              <a:rPr lang="zh-CN" altLang="en-US" smtClean="0">
                <a:cs typeface="+mn-ea"/>
                <a:sym typeface="+mn-lt"/>
              </a:rPr>
              <a:pPr/>
              <a:t>7</a:t>
            </a:fld>
            <a:endParaRPr lang="zh-CN" altLang="en-US" dirty="0">
              <a:cs typeface="+mn-ea"/>
              <a:sym typeface="+mn-lt"/>
            </a:endParaRPr>
          </a:p>
        </p:txBody>
      </p:sp>
      <p:pic>
        <p:nvPicPr>
          <p:cNvPr id="50" name="图片 49">
            <a:extLst>
              <a:ext uri="{FF2B5EF4-FFF2-40B4-BE49-F238E27FC236}">
                <a16:creationId xmlns:a16="http://schemas.microsoft.com/office/drawing/2014/main" id="{FAFF314F-9F00-4D85-A544-243B9DD5A13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grpSp>
        <p:nvGrpSpPr>
          <p:cNvPr id="10" name="组合 9">
            <a:extLst>
              <a:ext uri="{FF2B5EF4-FFF2-40B4-BE49-F238E27FC236}">
                <a16:creationId xmlns:a16="http://schemas.microsoft.com/office/drawing/2014/main" id="{601B1605-2361-4EAB-902D-C63D219E945F}"/>
              </a:ext>
            </a:extLst>
          </p:cNvPr>
          <p:cNvGrpSpPr/>
          <p:nvPr/>
        </p:nvGrpSpPr>
        <p:grpSpPr>
          <a:xfrm>
            <a:off x="3865587" y="3830031"/>
            <a:ext cx="5283030" cy="465893"/>
            <a:chOff x="3865587" y="3830031"/>
            <a:chExt cx="5283030" cy="465893"/>
          </a:xfrm>
        </p:grpSpPr>
        <p:pic>
          <p:nvPicPr>
            <p:cNvPr id="36" name="Picture 28">
              <a:extLst>
                <a:ext uri="{FF2B5EF4-FFF2-40B4-BE49-F238E27FC236}">
                  <a16:creationId xmlns:a16="http://schemas.microsoft.com/office/drawing/2014/main" id="{CB7767E4-8B63-410E-B0A7-091F3FE3C3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65587" y="3830031"/>
              <a:ext cx="1805336" cy="465893"/>
            </a:xfrm>
            <a:prstGeom prst="rect">
              <a:avLst/>
            </a:prstGeom>
          </p:spPr>
        </p:pic>
        <p:sp>
          <p:nvSpPr>
            <p:cNvPr id="39" name="TextBox 2">
              <a:extLst>
                <a:ext uri="{FF2B5EF4-FFF2-40B4-BE49-F238E27FC236}">
                  <a16:creationId xmlns:a16="http://schemas.microsoft.com/office/drawing/2014/main" id="{DB58620E-7A63-40A0-93CD-CF52DBA7A506}"/>
                </a:ext>
              </a:extLst>
            </p:cNvPr>
            <p:cNvSpPr txBox="1">
              <a:spLocks noChangeArrowheads="1"/>
            </p:cNvSpPr>
            <p:nvPr/>
          </p:nvSpPr>
          <p:spPr bwMode="auto">
            <a:xfrm>
              <a:off x="7681587" y="3830031"/>
              <a:ext cx="1467030"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饱和度关系</a:t>
              </a:r>
            </a:p>
          </p:txBody>
        </p:sp>
      </p:grpSp>
      <p:grpSp>
        <p:nvGrpSpPr>
          <p:cNvPr id="11" name="组合 10">
            <a:extLst>
              <a:ext uri="{FF2B5EF4-FFF2-40B4-BE49-F238E27FC236}">
                <a16:creationId xmlns:a16="http://schemas.microsoft.com/office/drawing/2014/main" id="{6F629775-F57D-4D46-8248-047014C82D16}"/>
              </a:ext>
            </a:extLst>
          </p:cNvPr>
          <p:cNvGrpSpPr/>
          <p:nvPr/>
        </p:nvGrpSpPr>
        <p:grpSpPr>
          <a:xfrm>
            <a:off x="3807982" y="4433499"/>
            <a:ext cx="5597115" cy="507535"/>
            <a:chOff x="3807982" y="4433499"/>
            <a:chExt cx="5597115" cy="507535"/>
          </a:xfrm>
        </p:grpSpPr>
        <p:pic>
          <p:nvPicPr>
            <p:cNvPr id="37" name="Picture 30">
              <a:extLst>
                <a:ext uri="{FF2B5EF4-FFF2-40B4-BE49-F238E27FC236}">
                  <a16:creationId xmlns:a16="http://schemas.microsoft.com/office/drawing/2014/main" id="{4444DB30-649B-43D0-84B1-27030D648F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7982" y="4433499"/>
              <a:ext cx="3761729" cy="507535"/>
            </a:xfrm>
            <a:prstGeom prst="rect">
              <a:avLst/>
            </a:prstGeom>
          </p:spPr>
        </p:pic>
        <p:sp>
          <p:nvSpPr>
            <p:cNvPr id="48" name="TextBox 2">
              <a:extLst>
                <a:ext uri="{FF2B5EF4-FFF2-40B4-BE49-F238E27FC236}">
                  <a16:creationId xmlns:a16="http://schemas.microsoft.com/office/drawing/2014/main" id="{5D2837E6-3721-4338-A3DF-F6E4D88D0799}"/>
                </a:ext>
              </a:extLst>
            </p:cNvPr>
            <p:cNvSpPr txBox="1">
              <a:spLocks noChangeArrowheads="1"/>
            </p:cNvSpPr>
            <p:nvPr/>
          </p:nvSpPr>
          <p:spPr bwMode="auto">
            <a:xfrm>
              <a:off x="7681587" y="4451542"/>
              <a:ext cx="1723510"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组分比例关系</a:t>
              </a:r>
            </a:p>
          </p:txBody>
        </p:sp>
      </p:grpSp>
      <p:grpSp>
        <p:nvGrpSpPr>
          <p:cNvPr id="12" name="组合 11">
            <a:extLst>
              <a:ext uri="{FF2B5EF4-FFF2-40B4-BE49-F238E27FC236}">
                <a16:creationId xmlns:a16="http://schemas.microsoft.com/office/drawing/2014/main" id="{013ABE5D-729E-4034-A10E-DFE36A1C0BBD}"/>
              </a:ext>
            </a:extLst>
          </p:cNvPr>
          <p:cNvGrpSpPr/>
          <p:nvPr/>
        </p:nvGrpSpPr>
        <p:grpSpPr>
          <a:xfrm>
            <a:off x="3601916" y="5065007"/>
            <a:ext cx="5290220" cy="541063"/>
            <a:chOff x="3601916" y="5065007"/>
            <a:chExt cx="5290220" cy="541063"/>
          </a:xfrm>
        </p:grpSpPr>
        <p:pic>
          <p:nvPicPr>
            <p:cNvPr id="38" name="Picture 32">
              <a:extLst>
                <a:ext uri="{FF2B5EF4-FFF2-40B4-BE49-F238E27FC236}">
                  <a16:creationId xmlns:a16="http://schemas.microsoft.com/office/drawing/2014/main" id="{4F4B834B-F184-40C3-9189-3A91F395BC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01916" y="5065007"/>
              <a:ext cx="3967795" cy="541063"/>
            </a:xfrm>
            <a:prstGeom prst="rect">
              <a:avLst/>
            </a:prstGeom>
          </p:spPr>
        </p:pic>
        <p:sp>
          <p:nvSpPr>
            <p:cNvPr id="53" name="TextBox 2">
              <a:extLst>
                <a:ext uri="{FF2B5EF4-FFF2-40B4-BE49-F238E27FC236}">
                  <a16:creationId xmlns:a16="http://schemas.microsoft.com/office/drawing/2014/main" id="{A2EF9B3F-A963-49B3-B8DD-68F1B2876EE0}"/>
                </a:ext>
              </a:extLst>
            </p:cNvPr>
            <p:cNvSpPr txBox="1">
              <a:spLocks noChangeArrowheads="1"/>
            </p:cNvSpPr>
            <p:nvPr/>
          </p:nvSpPr>
          <p:spPr bwMode="auto">
            <a:xfrm>
              <a:off x="7681587" y="5086966"/>
              <a:ext cx="1210549"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表面张力</a:t>
              </a:r>
            </a:p>
          </p:txBody>
        </p:sp>
      </p:grpSp>
      <p:sp>
        <p:nvSpPr>
          <p:cNvPr id="6" name="矩形: 圆角 5">
            <a:extLst>
              <a:ext uri="{FF2B5EF4-FFF2-40B4-BE49-F238E27FC236}">
                <a16:creationId xmlns:a16="http://schemas.microsoft.com/office/drawing/2014/main" id="{85E63406-2C72-40DA-A268-E0C50AA736BF}"/>
              </a:ext>
            </a:extLst>
          </p:cNvPr>
          <p:cNvSpPr/>
          <p:nvPr/>
        </p:nvSpPr>
        <p:spPr>
          <a:xfrm>
            <a:off x="2945485" y="5606070"/>
            <a:ext cx="6203132" cy="6287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extLst>
      <p:ext uri="{BB962C8B-B14F-4D97-AF65-F5344CB8AC3E}">
        <p14:creationId xmlns:p14="http://schemas.microsoft.com/office/powerpoint/2010/main" val="127610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0" grpId="0" animBg="1"/>
      <p:bldP spid="41" grpId="0" animBg="1"/>
      <p:bldP spid="42" grpId="0" animBg="1"/>
      <p:bldP spid="43" grpId="0" animBg="1"/>
      <p:bldP spid="44" grpId="0" animBg="1"/>
      <p:bldP spid="45" grpId="0" animBg="1"/>
      <p:bldP spid="46" grpId="0" animBg="1"/>
      <p:bldP spid="47" grpId="0" animBg="1"/>
      <p:bldP spid="49" grpId="0" animBg="1"/>
      <p:bldP spid="2"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热力学平衡与状态方程</a:t>
            </a:r>
          </a:p>
        </p:txBody>
      </p:sp>
      <p:sp>
        <p:nvSpPr>
          <p:cNvPr id="2" name="日期占位符 1">
            <a:extLst>
              <a:ext uri="{FF2B5EF4-FFF2-40B4-BE49-F238E27FC236}">
                <a16:creationId xmlns:a16="http://schemas.microsoft.com/office/drawing/2014/main" id="{7B88EF34-F061-4364-851B-910F52518117}"/>
              </a:ext>
            </a:extLst>
          </p:cNvPr>
          <p:cNvSpPr>
            <a:spLocks noGrp="1"/>
          </p:cNvSpPr>
          <p:nvPr>
            <p:ph type="dt" sz="half" idx="10"/>
          </p:nvPr>
        </p:nvSpPr>
        <p:spPr/>
        <p:txBody>
          <a:bodyPr/>
          <a:lstStyle/>
          <a:p>
            <a:fld id="{1DB27164-A2A2-448E-B24D-A8DBFC61D909}" type="datetime1">
              <a:rPr lang="zh-CN" altLang="en-US" smtClean="0">
                <a:cs typeface="+mn-ea"/>
                <a:sym typeface="+mn-lt"/>
              </a:rPr>
              <a:t>2022/8/22</a:t>
            </a:fld>
            <a:endParaRPr lang="zh-CN" altLang="en-US" dirty="0">
              <a:cs typeface="+mn-ea"/>
              <a:sym typeface="+mn-lt"/>
            </a:endParaRPr>
          </a:p>
        </p:txBody>
      </p:sp>
      <p:sp>
        <p:nvSpPr>
          <p:cNvPr id="4" name="灯片编号占位符 3">
            <a:extLst>
              <a:ext uri="{FF2B5EF4-FFF2-40B4-BE49-F238E27FC236}">
                <a16:creationId xmlns:a16="http://schemas.microsoft.com/office/drawing/2014/main" id="{2DC50FBC-7068-42DA-8260-D78158EA2FFD}"/>
              </a:ext>
            </a:extLst>
          </p:cNvPr>
          <p:cNvSpPr>
            <a:spLocks noGrp="1"/>
          </p:cNvSpPr>
          <p:nvPr>
            <p:ph type="sldNum" sz="quarter" idx="12"/>
          </p:nvPr>
        </p:nvSpPr>
        <p:spPr/>
        <p:txBody>
          <a:bodyPr/>
          <a:lstStyle/>
          <a:p>
            <a:fld id="{AA4E786F-588D-4932-A7B2-AE3451FA4ACA}" type="slidenum">
              <a:rPr lang="zh-CN" altLang="en-US" smtClean="0">
                <a:cs typeface="+mn-ea"/>
                <a:sym typeface="+mn-lt"/>
              </a:rPr>
              <a:pPr/>
              <a:t>8</a:t>
            </a:fld>
            <a:endParaRPr lang="zh-CN" altLang="en-US" dirty="0">
              <a:cs typeface="+mn-ea"/>
              <a:sym typeface="+mn-lt"/>
            </a:endParaRPr>
          </a:p>
        </p:txBody>
      </p:sp>
      <p:pic>
        <p:nvPicPr>
          <p:cNvPr id="19" name="图片 18">
            <a:extLst>
              <a:ext uri="{FF2B5EF4-FFF2-40B4-BE49-F238E27FC236}">
                <a16:creationId xmlns:a16="http://schemas.microsoft.com/office/drawing/2014/main" id="{945E5EBA-5F87-4752-8262-A2D1F3ABF515}"/>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5" name="文本框 4">
            <a:extLst>
              <a:ext uri="{FF2B5EF4-FFF2-40B4-BE49-F238E27FC236}">
                <a16:creationId xmlns:a16="http://schemas.microsoft.com/office/drawing/2014/main" id="{BCD93ED8-207D-4074-8384-8D86CF871791}"/>
              </a:ext>
            </a:extLst>
          </p:cNvPr>
          <p:cNvSpPr txBox="1"/>
          <p:nvPr/>
        </p:nvSpPr>
        <p:spPr>
          <a:xfrm>
            <a:off x="482600" y="1102210"/>
            <a:ext cx="1793506" cy="5117298"/>
          </a:xfrm>
          <a:prstGeom prst="rect">
            <a:avLst/>
          </a:prstGeom>
          <a:solidFill>
            <a:schemeClr val="accent6">
              <a:lumMod val="75000"/>
            </a:schemeClr>
          </a:solidFill>
          <a:effectLst>
            <a:outerShdw blurRad="50800" dist="38100" dir="2700000" algn="tl" rotWithShape="0">
              <a:prstClr val="black">
                <a:alpha val="40000"/>
              </a:prstClr>
            </a:outerShdw>
          </a:effectLst>
        </p:spPr>
        <p:txBody>
          <a:bodyPr wrap="square" rtlCol="0">
            <a:spAutoFit/>
          </a:bodyPr>
          <a:lstStyle/>
          <a:p>
            <a:pPr algn="just">
              <a:lnSpc>
                <a:spcPct val="150000"/>
              </a:lnSpc>
            </a:pPr>
            <a:r>
              <a:rPr lang="zh-CN" altLang="en-US" sz="2000" dirty="0">
                <a:solidFill>
                  <a:schemeClr val="bg1"/>
                </a:solidFill>
                <a:cs typeface="+mn-ea"/>
                <a:sym typeface="+mn-lt"/>
              </a:rPr>
              <a:t>问题：如何确定混合物的物质处于什么相态？存在多少相？是否处于稳定的平衡状态？某一具体的相中包含了多少种物质？以及包含了多少该物质？</a:t>
            </a:r>
          </a:p>
        </p:txBody>
      </p:sp>
      <p:pic>
        <p:nvPicPr>
          <p:cNvPr id="7" name="图片 6">
            <a:extLst>
              <a:ext uri="{FF2B5EF4-FFF2-40B4-BE49-F238E27FC236}">
                <a16:creationId xmlns:a16="http://schemas.microsoft.com/office/drawing/2014/main" id="{5C43F6F2-B351-432A-BE39-2EC5E3AB78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9587" y="1084498"/>
            <a:ext cx="6642441" cy="1130358"/>
          </a:xfrm>
          <a:prstGeom prst="rect">
            <a:avLst/>
          </a:prstGeom>
        </p:spPr>
      </p:pic>
      <p:pic>
        <p:nvPicPr>
          <p:cNvPr id="9" name="图片 8">
            <a:extLst>
              <a:ext uri="{FF2B5EF4-FFF2-40B4-BE49-F238E27FC236}">
                <a16:creationId xmlns:a16="http://schemas.microsoft.com/office/drawing/2014/main" id="{3F0D40D6-1AF3-4D9F-8921-A0EFB8A9AA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9587" y="2316995"/>
            <a:ext cx="7328277" cy="1168460"/>
          </a:xfrm>
          <a:prstGeom prst="rect">
            <a:avLst/>
          </a:prstGeom>
        </p:spPr>
      </p:pic>
      <p:pic>
        <p:nvPicPr>
          <p:cNvPr id="11" name="图片 10">
            <a:extLst>
              <a:ext uri="{FF2B5EF4-FFF2-40B4-BE49-F238E27FC236}">
                <a16:creationId xmlns:a16="http://schemas.microsoft.com/office/drawing/2014/main" id="{FE205878-C1DA-45D1-8BA2-5BD2EE6FD1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9587" y="3587594"/>
            <a:ext cx="8522138" cy="1714588"/>
          </a:xfrm>
          <a:prstGeom prst="rect">
            <a:avLst/>
          </a:prstGeom>
        </p:spPr>
      </p:pic>
      <p:grpSp>
        <p:nvGrpSpPr>
          <p:cNvPr id="16" name="组合 15">
            <a:extLst>
              <a:ext uri="{FF2B5EF4-FFF2-40B4-BE49-F238E27FC236}">
                <a16:creationId xmlns:a16="http://schemas.microsoft.com/office/drawing/2014/main" id="{3134F223-5716-494A-899D-A81C20EBAC53}"/>
              </a:ext>
            </a:extLst>
          </p:cNvPr>
          <p:cNvGrpSpPr/>
          <p:nvPr/>
        </p:nvGrpSpPr>
        <p:grpSpPr>
          <a:xfrm>
            <a:off x="2569587" y="5404321"/>
            <a:ext cx="8166520" cy="838243"/>
            <a:chOff x="2569587" y="5404321"/>
            <a:chExt cx="8166520" cy="838243"/>
          </a:xfrm>
        </p:grpSpPr>
        <p:pic>
          <p:nvPicPr>
            <p:cNvPr id="14" name="图片 13">
              <a:extLst>
                <a:ext uri="{FF2B5EF4-FFF2-40B4-BE49-F238E27FC236}">
                  <a16:creationId xmlns:a16="http://schemas.microsoft.com/office/drawing/2014/main" id="{B5482E2B-7836-4B86-A6CA-E262247583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9587" y="5404321"/>
              <a:ext cx="8166520" cy="838243"/>
            </a:xfrm>
            <a:prstGeom prst="rect">
              <a:avLst/>
            </a:prstGeom>
          </p:spPr>
        </p:pic>
        <p:sp>
          <p:nvSpPr>
            <p:cNvPr id="15" name="文本框 14">
              <a:extLst>
                <a:ext uri="{FF2B5EF4-FFF2-40B4-BE49-F238E27FC236}">
                  <a16:creationId xmlns:a16="http://schemas.microsoft.com/office/drawing/2014/main" id="{D6CB5BA3-BBB4-44CC-A73D-6AA427AD2345}"/>
                </a:ext>
              </a:extLst>
            </p:cNvPr>
            <p:cNvSpPr txBox="1"/>
            <p:nvPr/>
          </p:nvSpPr>
          <p:spPr>
            <a:xfrm>
              <a:off x="8959500" y="5528196"/>
              <a:ext cx="1107996" cy="369332"/>
            </a:xfrm>
            <a:prstGeom prst="rect">
              <a:avLst/>
            </a:prstGeom>
            <a:noFill/>
          </p:spPr>
          <p:txBody>
            <a:bodyPr wrap="none" rtlCol="0">
              <a:spAutoFit/>
            </a:bodyPr>
            <a:lstStyle/>
            <a:p>
              <a:r>
                <a:rPr lang="zh-CN" altLang="en-US" dirty="0">
                  <a:cs typeface="+mn-ea"/>
                  <a:sym typeface="+mn-lt"/>
                </a:rPr>
                <a:t>无量纲化</a:t>
              </a:r>
            </a:p>
          </p:txBody>
        </p:sp>
      </p:grpSp>
      <p:sp>
        <p:nvSpPr>
          <p:cNvPr id="6" name="箭头: 下 5">
            <a:extLst>
              <a:ext uri="{FF2B5EF4-FFF2-40B4-BE49-F238E27FC236}">
                <a16:creationId xmlns:a16="http://schemas.microsoft.com/office/drawing/2014/main" id="{210CBFBD-C852-4B09-80B1-E8C4583A1B8E}"/>
              </a:ext>
            </a:extLst>
          </p:cNvPr>
          <p:cNvSpPr/>
          <p:nvPr/>
        </p:nvSpPr>
        <p:spPr>
          <a:xfrm>
            <a:off x="4441587" y="5229000"/>
            <a:ext cx="288000" cy="668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Rounded Rectangle 9">
            <a:extLst>
              <a:ext uri="{FF2B5EF4-FFF2-40B4-BE49-F238E27FC236}">
                <a16:creationId xmlns:a16="http://schemas.microsoft.com/office/drawing/2014/main" id="{F0B41B12-D031-444B-897E-81697EC6B610}"/>
              </a:ext>
            </a:extLst>
          </p:cNvPr>
          <p:cNvSpPr/>
          <p:nvPr/>
        </p:nvSpPr>
        <p:spPr>
          <a:xfrm>
            <a:off x="9346081" y="1064770"/>
            <a:ext cx="2348091" cy="1498767"/>
          </a:xfrm>
          <a:prstGeom prst="roundRect">
            <a:avLst/>
          </a:prstGeom>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en-CN" sz="1400" dirty="0">
                <a:cs typeface="+mn-ea"/>
                <a:sym typeface="+mn-lt"/>
              </a:rPr>
              <a:t>常用相平衡计算方法</a:t>
            </a:r>
            <a:endParaRPr lang="en-CN" sz="1200" dirty="0">
              <a:cs typeface="+mn-ea"/>
              <a:sym typeface="+mn-lt"/>
            </a:endParaRPr>
          </a:p>
          <a:p>
            <a:pPr marL="184150" indent="-184150">
              <a:lnSpc>
                <a:spcPct val="150000"/>
              </a:lnSpc>
              <a:buFont typeface="Wingdings" pitchFamily="2" charset="2"/>
              <a:buChar char="ü"/>
            </a:pPr>
            <a:r>
              <a:rPr lang="en-CN" sz="1200" dirty="0">
                <a:cs typeface="+mn-ea"/>
                <a:sym typeface="+mn-lt"/>
              </a:rPr>
              <a:t>平衡常数法</a:t>
            </a:r>
          </a:p>
          <a:p>
            <a:pPr marL="184150" indent="-184150">
              <a:lnSpc>
                <a:spcPct val="150000"/>
              </a:lnSpc>
              <a:buFont typeface="Wingdings" pitchFamily="2" charset="2"/>
              <a:buChar char="ü"/>
            </a:pPr>
            <a:r>
              <a:rPr lang="en-CN" sz="1200" dirty="0">
                <a:cs typeface="+mn-ea"/>
                <a:sym typeface="+mn-lt"/>
              </a:rPr>
              <a:t>基于RR方程的闪蒸计算</a:t>
            </a:r>
          </a:p>
          <a:p>
            <a:pPr marL="184150" indent="-184150">
              <a:lnSpc>
                <a:spcPct val="150000"/>
              </a:lnSpc>
              <a:buFont typeface="Wingdings" pitchFamily="2" charset="2"/>
              <a:buChar char="ü"/>
            </a:pPr>
            <a:r>
              <a:rPr lang="en-CN" sz="1200" dirty="0">
                <a:cs typeface="+mn-ea"/>
                <a:sym typeface="+mn-lt"/>
              </a:rPr>
              <a:t>基于Gibbs自由能最小化</a:t>
            </a:r>
          </a:p>
        </p:txBody>
      </p:sp>
    </p:spTree>
    <p:custDataLst>
      <p:tags r:id="rId1"/>
    </p:custDataLst>
    <p:extLst>
      <p:ext uri="{BB962C8B-B14F-4D97-AF65-F5344CB8AC3E}">
        <p14:creationId xmlns:p14="http://schemas.microsoft.com/office/powerpoint/2010/main" val="303745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11.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12.xml><?xml version="1.0" encoding="utf-8"?>
<p:tagLst xmlns:a="http://schemas.openxmlformats.org/drawingml/2006/main" xmlns:r="http://schemas.openxmlformats.org/officeDocument/2006/relationships" xmlns:p="http://schemas.openxmlformats.org/presentationml/2006/main">
  <p:tag name="ISLIDE.ICON" val="#391341;#391341;#393777;#404765;#38727;"/>
</p:tagLst>
</file>

<file path=ppt/tags/tag13.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14.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15.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16.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17.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18.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19.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2.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0.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1.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22.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3.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24.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5.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26.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7.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28.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9.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0.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31.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2.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33.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4.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35.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6.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37.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8.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39.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4.xml><?xml version="1.0" encoding="utf-8"?>
<p:tagLst xmlns:a="http://schemas.openxmlformats.org/drawingml/2006/main" xmlns:r="http://schemas.openxmlformats.org/officeDocument/2006/relationships" xmlns:p="http://schemas.openxmlformats.org/presentationml/2006/main">
  <p:tag name="ISLIDE.ICON" val="#391341;#391341;"/>
  <p:tag name="ISLIDE.VECTOR" val="#211496;"/>
</p:tagLst>
</file>

<file path=ppt/tags/tag5.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6.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7.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8.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9.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fontScheme name="3p0iozyj">
      <a:majorFont>
        <a:latin typeface="Calibri"/>
        <a:ea typeface="微软雅黑 Light"/>
        <a:cs typeface=""/>
      </a:majorFont>
      <a:minorFont>
        <a:latin typeface="Calibri"/>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nSpc>
            <a:spcPct val="130000"/>
          </a:lnSpc>
          <a:spcBef>
            <a:spcPct val="0"/>
          </a:spcBef>
          <a:def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fontScheme name="3p0iozyj">
      <a:majorFont>
        <a:latin typeface="Calibri"/>
        <a:ea typeface="微软雅黑 Light"/>
        <a:cs typeface=""/>
      </a:majorFont>
      <a:minorFont>
        <a:latin typeface="Calibri"/>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2.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3.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4.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5.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6.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7.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8.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9.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22095</TotalTime>
  <Words>1546</Words>
  <Application>Microsoft Macintosh PowerPoint</Application>
  <PresentationFormat>Custom</PresentationFormat>
  <Paragraphs>229</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等线</vt:lpstr>
      <vt:lpstr>Arial</vt:lpstr>
      <vt:lpstr>Calibri</vt:lpstr>
      <vt:lpstr>Wingdings</vt:lpstr>
      <vt:lpstr>Office 主题​​</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Bo Shen</cp:lastModifiedBy>
  <cp:revision>1355</cp:revision>
  <cp:lastPrinted>2021-12-23T02:41:30Z</cp:lastPrinted>
  <dcterms:created xsi:type="dcterms:W3CDTF">2015-12-27T01:24:00Z</dcterms:created>
  <dcterms:modified xsi:type="dcterms:W3CDTF">2022-08-24T04:34:12Z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